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59" r:id="rId2"/>
    <p:sldId id="360" r:id="rId3"/>
    <p:sldId id="256" r:id="rId4"/>
    <p:sldId id="257" r:id="rId5"/>
    <p:sldId id="262" r:id="rId6"/>
    <p:sldId id="265" r:id="rId7"/>
    <p:sldId id="264" r:id="rId8"/>
    <p:sldId id="266" r:id="rId9"/>
    <p:sldId id="268" r:id="rId10"/>
    <p:sldId id="269" r:id="rId11"/>
    <p:sldId id="271" r:id="rId12"/>
    <p:sldId id="272" r:id="rId13"/>
    <p:sldId id="273" r:id="rId14"/>
    <p:sldId id="275" r:id="rId15"/>
    <p:sldId id="274" r:id="rId16"/>
    <p:sldId id="276" r:id="rId17"/>
    <p:sldId id="277" r:id="rId18"/>
    <p:sldId id="281" r:id="rId19"/>
    <p:sldId id="284" r:id="rId20"/>
    <p:sldId id="285" r:id="rId21"/>
    <p:sldId id="286" r:id="rId22"/>
    <p:sldId id="287" r:id="rId23"/>
    <p:sldId id="288" r:id="rId24"/>
    <p:sldId id="289" r:id="rId25"/>
    <p:sldId id="267" r:id="rId26"/>
    <p:sldId id="278" r:id="rId27"/>
    <p:sldId id="295" r:id="rId28"/>
    <p:sldId id="296" r:id="rId29"/>
    <p:sldId id="279" r:id="rId30"/>
    <p:sldId id="290" r:id="rId31"/>
    <p:sldId id="291" r:id="rId32"/>
    <p:sldId id="292" r:id="rId33"/>
    <p:sldId id="293" r:id="rId34"/>
    <p:sldId id="294" r:id="rId35"/>
    <p:sldId id="418" r:id="rId36"/>
    <p:sldId id="419" r:id="rId37"/>
    <p:sldId id="420" r:id="rId38"/>
    <p:sldId id="426" r:id="rId39"/>
    <p:sldId id="421" r:id="rId40"/>
    <p:sldId id="422" r:id="rId41"/>
    <p:sldId id="425" r:id="rId42"/>
    <p:sldId id="423" r:id="rId43"/>
    <p:sldId id="424" r:id="rId44"/>
    <p:sldId id="297" r:id="rId45"/>
    <p:sldId id="301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299" r:id="rId60"/>
    <p:sldId id="300" r:id="rId61"/>
    <p:sldId id="342" r:id="rId62"/>
    <p:sldId id="398" r:id="rId63"/>
    <p:sldId id="399" r:id="rId64"/>
    <p:sldId id="376" r:id="rId65"/>
    <p:sldId id="377" r:id="rId66"/>
    <p:sldId id="378" r:id="rId67"/>
    <p:sldId id="400" r:id="rId68"/>
    <p:sldId id="402" r:id="rId69"/>
    <p:sldId id="341" r:id="rId70"/>
    <p:sldId id="379" r:id="rId71"/>
    <p:sldId id="380" r:id="rId72"/>
    <p:sldId id="381" r:id="rId73"/>
    <p:sldId id="403" r:id="rId74"/>
    <p:sldId id="343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50" r:id="rId90"/>
    <p:sldId id="351" r:id="rId91"/>
    <p:sldId id="352" r:id="rId92"/>
    <p:sldId id="361" r:id="rId93"/>
    <p:sldId id="363" r:id="rId94"/>
    <p:sldId id="364" r:id="rId95"/>
    <p:sldId id="365" r:id="rId96"/>
    <p:sldId id="366" r:id="rId97"/>
    <p:sldId id="367" r:id="rId98"/>
    <p:sldId id="368" r:id="rId99"/>
    <p:sldId id="370" r:id="rId100"/>
    <p:sldId id="371" r:id="rId101"/>
    <p:sldId id="372" r:id="rId102"/>
    <p:sldId id="404" r:id="rId103"/>
    <p:sldId id="405" r:id="rId104"/>
    <p:sldId id="406" r:id="rId105"/>
    <p:sldId id="407" r:id="rId106"/>
    <p:sldId id="408" r:id="rId107"/>
    <p:sldId id="410" r:id="rId108"/>
    <p:sldId id="411" r:id="rId109"/>
    <p:sldId id="412" r:id="rId110"/>
    <p:sldId id="413" r:id="rId111"/>
    <p:sldId id="414" r:id="rId112"/>
    <p:sldId id="415" r:id="rId113"/>
    <p:sldId id="416" r:id="rId114"/>
    <p:sldId id="417" r:id="rId115"/>
    <p:sldId id="261" r:id="rId116"/>
  </p:sldIdLst>
  <p:sldSz cx="12192000" cy="6858000"/>
  <p:notesSz cx="6858000" cy="9144000"/>
  <p:embeddedFontLst>
    <p:embeddedFont>
      <p:font typeface="-윤고딕350" charset="-127"/>
      <p:regular r:id="rId117"/>
    </p:embeddedFont>
    <p:embeddedFont>
      <p:font typeface="-윤고딕320" charset="-127"/>
      <p:regular r:id="rId118"/>
    </p:embeddedFont>
    <p:embeddedFont>
      <p:font typeface="Century Gothic" pitchFamily="34" charset="0"/>
      <p:regular r:id="rId119"/>
      <p:bold r:id="rId120"/>
      <p:italic r:id="rId121"/>
      <p:boldItalic r:id="rId122"/>
    </p:embeddedFont>
    <p:embeddedFont>
      <p:font typeface="-윤고딕340" charset="-127"/>
      <p:regular r:id="rId123"/>
    </p:embeddedFont>
    <p:embeddedFont>
      <p:font typeface="Castellar" pitchFamily="18" charset="0"/>
      <p:regular r:id="rId124"/>
    </p:embeddedFont>
    <p:embeddedFont>
      <p:font typeface="-윤고딕310" charset="-127"/>
      <p:regular r:id="rId125"/>
    </p:embeddedFont>
    <p:embeddedFont>
      <p:font typeface="맑은 고딕" pitchFamily="50" charset="-127"/>
      <p:regular r:id="rId126"/>
      <p:bold r:id="rId127"/>
    </p:embeddedFont>
    <p:embeddedFont>
      <p:font typeface="-윤고딕330" charset="-127"/>
      <p:regular r:id="rId1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3DC"/>
    <a:srgbClr val="F896FA"/>
    <a:srgbClr val="DEB2DD"/>
    <a:srgbClr val="E7B5FD"/>
    <a:srgbClr val="8CACE0"/>
    <a:srgbClr val="E8E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2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7.fntdata"/><Relationship Id="rId128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8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07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86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85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86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2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25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5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1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4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49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58000-231C-4A01-8CC1-7CB614E6F98F}" type="datetimeFigureOut">
              <a:rPr lang="ko-KR" altLang="en-US" smtClean="0"/>
              <a:pPr/>
              <a:t>2017-02-24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9E2AF-D921-4917-B574-8A79DA7C79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1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7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8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8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0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48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4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5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391508"/>
            <a:ext cx="12081001" cy="362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 descr="고용노동부-진하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389" y="296904"/>
            <a:ext cx="2256656" cy="573534"/>
          </a:xfrm>
          <a:prstGeom prst="rect">
            <a:avLst/>
          </a:prstGeom>
        </p:spPr>
      </p:pic>
      <p:pic>
        <p:nvPicPr>
          <p:cNvPr id="8" name="그림 7" descr="산업인력공단-한글만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1673" y="373940"/>
            <a:ext cx="2901415" cy="443743"/>
          </a:xfrm>
          <a:prstGeom prst="rect">
            <a:avLst/>
          </a:prstGeom>
        </p:spPr>
      </p:pic>
      <p:pic>
        <p:nvPicPr>
          <p:cNvPr id="9" name="그림 8" descr="KOSTA_LOGO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9758" y="6082832"/>
            <a:ext cx="4608512" cy="652076"/>
          </a:xfrm>
          <a:prstGeom prst="rect">
            <a:avLst/>
          </a:prstGeom>
        </p:spPr>
      </p:pic>
      <p:pic>
        <p:nvPicPr>
          <p:cNvPr id="10" name="그림 9" descr="컨소시엄.png"/>
          <p:cNvPicPr>
            <a:picLocks noChangeAspect="1"/>
          </p:cNvPicPr>
          <p:nvPr/>
        </p:nvPicPr>
        <p:blipFill>
          <a:blip r:embed="rId6" cstate="print"/>
          <a:srcRect b="14416"/>
          <a:stretch>
            <a:fillRect/>
          </a:stretch>
        </p:blipFill>
        <p:spPr>
          <a:xfrm>
            <a:off x="7597004" y="331391"/>
            <a:ext cx="3761097" cy="503878"/>
          </a:xfrm>
          <a:prstGeom prst="rect">
            <a:avLst/>
          </a:prstGeom>
        </p:spPr>
      </p:pic>
      <p:sp>
        <p:nvSpPr>
          <p:cNvPr id="13" name="대각선 방향의 모서리가 둥근 사각형 12"/>
          <p:cNvSpPr/>
          <p:nvPr/>
        </p:nvSpPr>
        <p:spPr>
          <a:xfrm>
            <a:off x="930586" y="1278256"/>
            <a:ext cx="10272834" cy="655194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591389" y="1259001"/>
            <a:ext cx="10951227" cy="598220"/>
          </a:xfrm>
        </p:spPr>
        <p:txBody>
          <a:bodyPr>
            <a:noAutofit/>
          </a:bodyPr>
          <a:lstStyle/>
          <a:p>
            <a:pPr fontAlgn="base" latinLnBrk="0"/>
            <a:r>
              <a:rPr lang="en-US" sz="2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Java </a:t>
            </a:r>
            <a:r>
              <a:rPr lang="en-US" sz="2400" dirty="0" err="1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OpenSource</a:t>
            </a:r>
            <a:r>
              <a:rPr lang="en-US" sz="2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 Framework </a:t>
            </a:r>
            <a:r>
              <a:rPr lang="ko-KR" altLang="en-US" sz="2400" dirty="0" smtClean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와 안드로이드개발자 양성과정</a:t>
            </a:r>
            <a:endParaRPr lang="ko-KR" altLang="en-US" sz="2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9058" y="986267"/>
            <a:ext cx="36407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2016.08.11~ 2016.12.23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｜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KOSTA 140th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5431" y="2083005"/>
            <a:ext cx="1024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40" pitchFamily="18" charset="-127"/>
                <a:ea typeface="-윤고딕340" pitchFamily="18" charset="-127"/>
              </a:rPr>
              <a:t>SALIM</a:t>
            </a:r>
            <a:endParaRPr lang="ko-KR" altLang="en-US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40" pitchFamily="18" charset="-127"/>
              <a:ea typeface="-윤고딕34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Introduce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사례소개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99501" y="1817668"/>
            <a:ext cx="1440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itchFamily="18" charset="-127"/>
                <a:ea typeface="-윤고딕320" pitchFamily="18" charset="-127"/>
              </a:rPr>
              <a:t>모네타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가계부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1222" y="1354608"/>
            <a:ext cx="136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참고기능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38402" y="2341295"/>
            <a:ext cx="33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커뮤니티 게시판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453" y="1417356"/>
            <a:ext cx="7343881" cy="425368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875" y="1371599"/>
            <a:ext cx="6480000" cy="5029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5914100" y="1635399"/>
            <a:ext cx="5991029" cy="4684564"/>
            <a:chOff x="5914100" y="1635399"/>
            <a:chExt cx="5991029" cy="4684564"/>
          </a:xfrm>
        </p:grpSpPr>
        <p:grpSp>
          <p:nvGrpSpPr>
            <p:cNvPr id="8" name="그룹 4"/>
            <p:cNvGrpSpPr/>
            <p:nvPr/>
          </p:nvGrpSpPr>
          <p:grpSpPr>
            <a:xfrm>
              <a:off x="5914100" y="1635399"/>
              <a:ext cx="5991029" cy="3864579"/>
              <a:chOff x="5914100" y="1635399"/>
              <a:chExt cx="5991029" cy="3864579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655858" y="2537012"/>
                <a:ext cx="36518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- 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월 단위의 </a:t>
                </a:r>
                <a:r>
                  <a:rPr lang="ko-KR" altLang="en-US" sz="1400" dirty="0" err="1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대분류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별 지출 내역 제공</a:t>
                </a:r>
                <a:r>
                  <a:rPr lang="en-US" altLang="ko-KR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914100" y="2235371"/>
                <a:ext cx="35034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목표</a:t>
                </a:r>
                <a:endPara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grpSp>
            <p:nvGrpSpPr>
              <p:cNvPr id="13" name="그룹 3"/>
              <p:cNvGrpSpPr/>
              <p:nvPr/>
            </p:nvGrpSpPr>
            <p:grpSpPr>
              <a:xfrm>
                <a:off x="7251115" y="1635399"/>
                <a:ext cx="4654014" cy="3864579"/>
                <a:chOff x="7251115" y="1635399"/>
                <a:chExt cx="4654014" cy="3864579"/>
              </a:xfrm>
            </p:grpSpPr>
            <p:grpSp>
              <p:nvGrpSpPr>
                <p:cNvPr id="14" name="그룹 29"/>
                <p:cNvGrpSpPr/>
                <p:nvPr/>
              </p:nvGrpSpPr>
              <p:grpSpPr>
                <a:xfrm>
                  <a:off x="7251115" y="1635399"/>
                  <a:ext cx="4654014" cy="2199409"/>
                  <a:chOff x="7251115" y="1635399"/>
                  <a:chExt cx="4654014" cy="2199409"/>
                </a:xfrm>
              </p:grpSpPr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7655858" y="3311588"/>
                    <a:ext cx="424927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 </a:t>
                    </a:r>
                    <a:r>
                      <a:rPr lang="en-US" altLang="ko-KR" sz="14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- login</a:t>
                    </a:r>
                    <a:r>
                      <a:rPr lang="ko-KR" altLang="en-US" sz="14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한 계정의 현재 접속한 가계부의 </a:t>
                    </a:r>
                    <a:endPara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  <a:p>
                    <a:r>
                      <a:rPr lang="en-US" altLang="ko-KR" sz="14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	</a:t>
                    </a:r>
                    <a:r>
                      <a:rPr lang="ko-KR" altLang="en-US" sz="14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해당하는 </a:t>
                    </a:r>
                    <a:r>
                      <a:rPr lang="ko-KR" altLang="en-US" sz="14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달에 대한 지출 정보 조회</a:t>
                    </a:r>
                    <a:r>
                      <a:rPr lang="en-US" altLang="ko-KR" sz="14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 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251115" y="1635399"/>
                    <a:ext cx="23983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rPr>
                      <a:t>[ </a:t>
                    </a:r>
                    <a:r>
                      <a:rPr lang="ko-KR" altLang="en-US" sz="20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rPr>
                      <a:t>월간 지출 내역 </a:t>
                    </a:r>
                    <a:r>
                      <a:rPr lang="en-US" altLang="ko-KR" sz="20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rPr>
                      <a:t>]</a:t>
                    </a:r>
                    <a:endParaRPr lang="en-US" altLang="ko-KR" sz="9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endParaRP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7356382" y="2990834"/>
                    <a:ext cx="350340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역할</a:t>
                    </a:r>
                    <a:endPara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</p:txBody>
              </p:sp>
            </p:grpSp>
            <p:sp>
              <p:nvSpPr>
                <p:cNvPr id="15" name="TextBox 14"/>
                <p:cNvSpPr txBox="1"/>
                <p:nvPr/>
              </p:nvSpPr>
              <p:spPr>
                <a:xfrm>
                  <a:off x="7655858" y="4330427"/>
                  <a:ext cx="4249271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- 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한 달 동안의 총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지출 내역 조회</a:t>
                  </a:r>
                  <a:endParaRPr lang="en-US" altLang="ko-KR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  <a:p>
                  <a:endPara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  <a:p>
                  <a:r>
                    <a:rPr lang="en-US" altLang="ko-KR" sz="1400" dirty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- 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한 달 동안의 총 지출 합계</a:t>
                  </a:r>
                  <a:endParaRPr lang="en-US" altLang="ko-KR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  <a:p>
                  <a:endPara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  <a:p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- </a:t>
                  </a:r>
                  <a:r>
                    <a:rPr lang="ko-KR" altLang="en-US" sz="1400" dirty="0" err="1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대분류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기준 지출 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Top5 </a:t>
                  </a:r>
                  <a:endPara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356382" y="4009673"/>
                  <a:ext cx="350340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조회 정보</a:t>
                  </a:r>
                  <a:endParaRPr lang="en-US" altLang="ko-KR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7655858" y="6012186"/>
              <a:ext cx="4249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날짜 부분 클릭 시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활성화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56382" y="5691432"/>
              <a:ext cx="350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조회 기준일 이동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04677" y="1244493"/>
            <a:ext cx="5992838" cy="5314569"/>
            <a:chOff x="418010" y="1260011"/>
            <a:chExt cx="6505304" cy="559798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6448" y="1260011"/>
              <a:ext cx="6444615" cy="327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010" y="4362994"/>
              <a:ext cx="6505304" cy="2495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그룹 8"/>
          <p:cNvGrpSpPr/>
          <p:nvPr/>
        </p:nvGrpSpPr>
        <p:grpSpPr>
          <a:xfrm>
            <a:off x="5914100" y="1635399"/>
            <a:ext cx="5991029" cy="4544710"/>
            <a:chOff x="5914100" y="1635399"/>
            <a:chExt cx="5991029" cy="4544710"/>
          </a:xfrm>
        </p:grpSpPr>
        <p:grpSp>
          <p:nvGrpSpPr>
            <p:cNvPr id="10" name="그룹 51"/>
            <p:cNvGrpSpPr/>
            <p:nvPr/>
          </p:nvGrpSpPr>
          <p:grpSpPr>
            <a:xfrm>
              <a:off x="5914100" y="1635399"/>
              <a:ext cx="5991029" cy="3724725"/>
              <a:chOff x="5914100" y="1635399"/>
              <a:chExt cx="5991029" cy="372472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655858" y="2537012"/>
                <a:ext cx="36518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- </a:t>
                </a:r>
                <a:r>
                  <a:rPr lang="ko-KR" altLang="en-US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년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단위의 수입</a:t>
                </a:r>
                <a:r>
                  <a:rPr lang="en-US" altLang="ko-KR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/</a:t>
                </a:r>
                <a:r>
                  <a:rPr lang="ko-KR" altLang="en-US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지출 내역 제공</a:t>
                </a:r>
                <a:r>
                  <a:rPr lang="en-US" altLang="ko-KR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914100" y="2235371"/>
                <a:ext cx="35034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목표</a:t>
                </a:r>
                <a:endPara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  <p:grpSp>
            <p:nvGrpSpPr>
              <p:cNvPr id="15" name="그룹 56"/>
              <p:cNvGrpSpPr/>
              <p:nvPr/>
            </p:nvGrpSpPr>
            <p:grpSpPr>
              <a:xfrm>
                <a:off x="7251115" y="1635399"/>
                <a:ext cx="4654014" cy="3724725"/>
                <a:chOff x="7251115" y="1635399"/>
                <a:chExt cx="4654014" cy="3724725"/>
              </a:xfrm>
            </p:grpSpPr>
            <p:grpSp>
              <p:nvGrpSpPr>
                <p:cNvPr id="16" name="그룹 57"/>
                <p:cNvGrpSpPr/>
                <p:nvPr/>
              </p:nvGrpSpPr>
              <p:grpSpPr>
                <a:xfrm>
                  <a:off x="7251115" y="1635399"/>
                  <a:ext cx="4654014" cy="1983966"/>
                  <a:chOff x="7251115" y="1635399"/>
                  <a:chExt cx="4654014" cy="1983966"/>
                </a:xfrm>
              </p:grpSpPr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7655858" y="3311588"/>
                    <a:ext cx="424927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 </a:t>
                    </a:r>
                    <a:r>
                      <a:rPr lang="en-US" altLang="ko-KR" sz="1400" dirty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- </a:t>
                    </a:r>
                    <a:r>
                      <a:rPr lang="en-US" altLang="ko-KR" sz="14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1</a:t>
                    </a:r>
                    <a:r>
                      <a:rPr lang="ko-KR" altLang="en-US" sz="14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년간의 가계 정보 비교</a:t>
                    </a:r>
                    <a:endParaRPr lang="en-US" altLang="ko-KR" sz="1400" dirty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7251115" y="1635399"/>
                    <a:ext cx="23983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rPr>
                      <a:t>[ </a:t>
                    </a:r>
                    <a:r>
                      <a:rPr lang="ko-KR" altLang="en-US" sz="20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rPr>
                      <a:t>월간 지출 내역 </a:t>
                    </a:r>
                    <a:r>
                      <a:rPr lang="en-US" altLang="ko-KR" sz="20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rPr>
                      <a:t>]</a:t>
                    </a:r>
                    <a:endParaRPr lang="en-US" altLang="ko-KR" sz="9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7356382" y="2990834"/>
                    <a:ext cx="350340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400" dirty="0" smtClean="0">
                        <a:ln>
                          <a:solidFill>
                            <a:schemeClr val="tx1">
                              <a:lumMod val="65000"/>
                              <a:lumOff val="35000"/>
                              <a:alpha val="30000"/>
                            </a:schemeClr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-윤고딕310" panose="02030504000101010101" pitchFamily="18" charset="-127"/>
                        <a:ea typeface="-윤고딕310" panose="02030504000101010101" pitchFamily="18" charset="-127"/>
                      </a:rPr>
                      <a:t>역할</a:t>
                    </a:r>
                    <a:endPara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endParaRPr>
                  </a:p>
                </p:txBody>
              </p:sp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7655858" y="4190573"/>
                  <a:ext cx="4249271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- 1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년 동안의 월 별 총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수입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/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지출 내역 조회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( Graph )</a:t>
                  </a:r>
                </a:p>
                <a:p>
                  <a:endPara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  <a:p>
                  <a:r>
                    <a:rPr lang="en-US" altLang="ko-KR" sz="1400" dirty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- 1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년 동안의 월 별 수입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/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지출 내역 조회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( Table )</a:t>
                  </a:r>
                </a:p>
                <a:p>
                  <a:endPara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  <a:p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- </a:t>
                  </a:r>
                  <a:r>
                    <a:rPr lang="ko-KR" altLang="en-US" sz="1400" dirty="0" err="1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대분류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기준으로 월 별 수입</a:t>
                  </a:r>
                  <a:r>
                    <a:rPr lang="en-US" altLang="ko-KR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/</a:t>
                  </a:r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지출 내역 조</a:t>
                  </a:r>
                  <a:r>
                    <a:rPr lang="ko-KR" altLang="en-US" sz="1400" dirty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회</a:t>
                  </a:r>
                  <a:endParaRPr lang="en-US" altLang="ko-KR" sz="1400" dirty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356382" y="3869819"/>
                  <a:ext cx="350340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 smtClean="0">
                      <a:ln>
                        <a:solidFill>
                          <a:schemeClr val="tx1">
                            <a:lumMod val="65000"/>
                            <a:lumOff val="3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조회 정보</a:t>
                  </a:r>
                  <a:endParaRPr lang="en-US" altLang="ko-KR" sz="14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7655858" y="5872332"/>
              <a:ext cx="4249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◀버튼  또는  ▶버튼을 통한 년도 이동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56382" y="5551578"/>
              <a:ext cx="350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조회 기준일 이동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09954" y="1239715"/>
            <a:ext cx="5943600" cy="53193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6735790" y="212779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pic>
        <p:nvPicPr>
          <p:cNvPr id="12290" name="Picture 2" descr="C:\Users\kosta\Dropbox\SALIM\최종문서\자유게시판 화면 캡처 파일\자유게시판1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3454" y="1694329"/>
            <a:ext cx="6981355" cy="34693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8051800" y="2582333"/>
            <a:ext cx="3048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자유게시판 클릭 시 전체 게시 글 리스트를 보여줍니다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endParaRPr lang="en-US" altLang="ko-KR" sz="1400" dirty="0" smtClean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페이지를 통해 페이지를 이동할 수 있습니다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en-US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87609" y="159954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자유게시판 목록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 descr="C:\Users\kosta\Dropbox\SALIM\최종문서\자유게시판 화면 캡처 파일\자유게시판2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1844" y="1678640"/>
            <a:ext cx="7082296" cy="328780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7941733" y="2484223"/>
            <a:ext cx="3564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글 제목 또는 글 작성자로 검색하여 조회되는 화면입니다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en-US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57289" y="1599540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자유게시판 글 검색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5455" y="210986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 descr="C:\Users\kosta\Dropbox\SALIM\최종문서\자유게시판 화면 캡처 파일\자유게시판3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3196" y="1641289"/>
            <a:ext cx="7030945" cy="368374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8220132" y="2540000"/>
            <a:ext cx="28617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글쓰기 버튼을 클릭 시 글을 등록할 수 있는 화면으로 이동합니다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endParaRPr lang="en-US" altLang="ko-KR" sz="1400" dirty="0" smtClean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취소 버튼을 클릭 시 원래 페이지로 돌아갑니다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en-US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5554" y="1599540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자유게시판 글 작성하기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43370" y="210986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 descr="C:\Users\kosta\Dropbox\SALIM\최종문서\자유게시판 화면 캡처 파일\자유게시판4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6939" y="1635126"/>
            <a:ext cx="6953062" cy="350050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8001000" y="2438400"/>
            <a:ext cx="290406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게시글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목록에서 제목을 클릭하여 글을 상세하게 보는 화면입니다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목록 버튼을 클릭 시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게시글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목록으로 돌아갑니다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삭제 버튼을 클릭 시 해당 글이 삭제됩니다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>
              <a:spcBef>
                <a:spcPts val="600"/>
              </a:spcBef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댓글의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답글을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클릭 시 그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댓글에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대한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답글을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달을 수 있습니다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49709" y="1599540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자유게시판 상세화면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90965" y="210986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kosta\Dropbox\SALIM\최종문서\자유게시판 화면 캡처 파일\자유게시판5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2705" y="1676401"/>
            <a:ext cx="7048308" cy="358588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8044829" y="2630643"/>
            <a:ext cx="29633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작성했던 글을 수정하는 화면입니다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글의 상세화면에서 수정버튼을 클릭 시 이동합니다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 제 버튼을 클릭 시 해당 글이 삭제 되고 </a:t>
            </a:r>
            <a:r>
              <a:rPr lang="ko-KR" altLang="en-US" sz="1400" dirty="0" err="1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게시글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목록으로 돌아갑니다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en-US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20044" y="1599540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자유게시판 글 수정하기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0965" y="210986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8274794" y="1883351"/>
            <a:ext cx="3863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</a:rPr>
              <a:t>화면설명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</a:rPr>
              <a:t>: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</a:rPr>
              <a:t>처음 들어가면 나오는 화면입니다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굴림" pitchFamily="50" charset="-127"/>
                <a:ea typeface="굴림" pitchFamily="50" charset="-127"/>
              </a:rPr>
              <a:t> </a:t>
            </a:r>
          </a:p>
        </p:txBody>
      </p:sp>
      <p:pic>
        <p:nvPicPr>
          <p:cNvPr id="23" name="그림 22" descr="캡처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330" y="1467549"/>
            <a:ext cx="7767873" cy="397325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80015" y="1447140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Tip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게시판 </a:t>
            </a: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67482" y="2378812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78724" y="2719300"/>
            <a:ext cx="286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처음 들어가면 나오는 화면입니다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97145" y="3167708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역할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87685" y="3463371"/>
            <a:ext cx="286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카테고리 검색 기능과 글 작성을 할 수 있습니다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2" descr="1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3740" y="1435183"/>
            <a:ext cx="7521388" cy="406353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77247" y="1375401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Tip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게시판 검색 결과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76449" y="2307073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587691" y="2647561"/>
            <a:ext cx="286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화면설명 검색 결과 화면입니다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06112" y="309596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역할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596652" y="3391632"/>
            <a:ext cx="286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관련 단어를 찾아 검색 결과를 찾아줍니다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2" descr="dsda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8919" y="1660074"/>
            <a:ext cx="7749766" cy="420761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87597" y="1617459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검색 결과가 없는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75064" y="254913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86306" y="2889619"/>
            <a:ext cx="286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검색한 결과값이 없을 때 나오는 화면입니다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Introduce</a:t>
            </a: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차별점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0307" y="1899920"/>
            <a:ext cx="7042573" cy="432466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8" y="2444263"/>
            <a:ext cx="598614" cy="4040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9732" y="2444853"/>
            <a:ext cx="245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문제점 개선 방향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464" y="3185352"/>
            <a:ext cx="33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정보 공유를 위한 커뮤니티 게시판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1462" y="3756856"/>
            <a:ext cx="33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 가계부 관리기능 추가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2800" y="4897120"/>
            <a:ext cx="995680" cy="1148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2" descr="asdd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7086" y="1867053"/>
            <a:ext cx="7251826" cy="378157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95912" y="1787799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글 등록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88189" y="259396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99431" y="2925484"/>
            <a:ext cx="286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글 등록화면입니다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17852" y="3508367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역할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08392" y="3804030"/>
            <a:ext cx="286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파일 첨부 기능과 카테고리로 분류를 선택 할 수 있습니다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2" descr="캡처.PNGzz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9427" y="1849213"/>
            <a:ext cx="6877473" cy="340615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75215" y="1787804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글 등록 후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3367" y="242363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54609" y="2817909"/>
            <a:ext cx="286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글을 등록하고 파일을 적용한 화면입니다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73030" y="3499407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역할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63570" y="3813000"/>
            <a:ext cx="286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글 등록 후 파일과 글 내용을 보여줍니다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2" descr="dasas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8800" y="1799874"/>
            <a:ext cx="8511384" cy="44200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84179" y="1554718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글 수정화면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71646" y="2244335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282888" y="2629648"/>
            <a:ext cx="286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글을 수정하는 화면입니다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01309" y="3185636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역할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91849" y="3544054"/>
            <a:ext cx="286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파일과 글을 수정할 수 있습니다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88064" y="1618442"/>
            <a:ext cx="7291912" cy="324043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2" descr="ss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5163" y="1654349"/>
            <a:ext cx="6613825" cy="39630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47669" y="1608504"/>
            <a:ext cx="3838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댓글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 </a:t>
            </a: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답글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56491" y="235191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설명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67732" y="2737224"/>
            <a:ext cx="325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댓글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및 </a:t>
            </a:r>
            <a:r>
              <a:rPr lang="ko-KR" altLang="en-US" sz="1400" dirty="0" err="1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답글을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작성하는 화면입니다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95119" y="3302177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역할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94624" y="3660595"/>
            <a:ext cx="286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게시글에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댓글과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400" dirty="0" err="1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답글을</a:t>
            </a:r>
            <a:r>
              <a:rPr lang="ko-KR" altLang="en-US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등록 해 원활한 소통을 가능하게 해줍니다</a:t>
            </a:r>
            <a:r>
              <a:rPr lang="en-US" altLang="ko-KR" sz="14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Introduce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문의하기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1722" y="1648048"/>
            <a:ext cx="6480000" cy="3934045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grpSp>
        <p:nvGrpSpPr>
          <p:cNvPr id="4" name="그룹 23"/>
          <p:cNvGrpSpPr/>
          <p:nvPr/>
        </p:nvGrpSpPr>
        <p:grpSpPr>
          <a:xfrm>
            <a:off x="7251115" y="1635399"/>
            <a:ext cx="4654014" cy="1855721"/>
            <a:chOff x="7251115" y="1635399"/>
            <a:chExt cx="4654014" cy="1855721"/>
          </a:xfrm>
        </p:grpSpPr>
        <p:sp>
          <p:nvSpPr>
            <p:cNvPr id="25" name="TextBox 24"/>
            <p:cNvSpPr txBox="1"/>
            <p:nvPr/>
          </p:nvSpPr>
          <p:spPr>
            <a:xfrm>
              <a:off x="7655858" y="2537013"/>
              <a:ext cx="42492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프로그램 사용시 관리자에게 문의할 때 사용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51115" y="1635399"/>
              <a:ext cx="239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[ </a:t>
              </a:r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문의 하기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]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56382" y="2216258"/>
              <a:ext cx="350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381192" y="3049145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흐름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23197" y="3391789"/>
            <a:ext cx="4249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문의 글 내용 입력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buAutoNum type="alphaLcPeriod"/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메일 전송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	(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메일 전송 시 관리자의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email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 전송 됨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3225" y="218473"/>
            <a:ext cx="11605550" cy="6421055"/>
          </a:xfrm>
          <a:prstGeom prst="rect">
            <a:avLst/>
          </a:prstGeom>
          <a:noFill/>
          <a:ln w="57150">
            <a:gradFill flip="none" rotWithShape="1">
              <a:gsLst>
                <a:gs pos="5000">
                  <a:srgbClr val="8CACE0"/>
                </a:gs>
                <a:gs pos="84000">
                  <a:srgbClr val="FED3DC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42406" y="2503458"/>
            <a:ext cx="2107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 b="1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4935D"/>
                </a:solidFill>
                <a:latin typeface="Century Gothic" pitchFamily="34" charset="0"/>
              </a:defRPr>
            </a:lvl1pPr>
          </a:lstStyle>
          <a:p>
            <a:pPr algn="ctr"/>
            <a:r>
              <a:rPr lang="en-US" altLang="ko-KR" sz="3600" spc="0" dirty="0" smtClean="0">
                <a:ln>
                  <a:noFill/>
                </a:ln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30" panose="02030504000101010101" pitchFamily="18" charset="-127"/>
                <a:ea typeface="-윤고딕330" panose="02030504000101010101" pitchFamily="18" charset="-127"/>
              </a:rPr>
              <a:t>PROJECT</a:t>
            </a:r>
            <a:endParaRPr lang="ko-KR" altLang="en-US" sz="3600" spc="0" dirty="0">
              <a:ln>
                <a:noFill/>
              </a:ln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64380" y="3350039"/>
            <a:ext cx="2063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 b="1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4935D"/>
                </a:solidFill>
                <a:latin typeface="Century Gothic" pitchFamily="34" charset="0"/>
              </a:defRPr>
            </a:lvl1pPr>
          </a:lstStyle>
          <a:p>
            <a:pPr algn="ctr"/>
            <a:r>
              <a:rPr lang="en-US" altLang="ko-KR" sz="4800" spc="0" dirty="0" smtClean="0">
                <a:ln>
                  <a:noFill/>
                </a:ln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4800" spc="0" dirty="0">
              <a:ln>
                <a:noFill/>
              </a:ln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09250" y="1772685"/>
            <a:ext cx="3373503" cy="3483521"/>
            <a:chOff x="4409250" y="1772685"/>
            <a:chExt cx="3373503" cy="3483521"/>
          </a:xfrm>
          <a:gradFill>
            <a:gsLst>
              <a:gs pos="5000">
                <a:srgbClr val="8CACE0"/>
              </a:gs>
              <a:gs pos="84000">
                <a:srgbClr val="FED3DC"/>
              </a:gs>
            </a:gsLst>
            <a:lin ang="8100000" scaled="1"/>
          </a:gradFill>
        </p:grpSpPr>
        <p:sp>
          <p:nvSpPr>
            <p:cNvPr id="11" name="직사각형 10"/>
            <p:cNvSpPr/>
            <p:nvPr/>
          </p:nvSpPr>
          <p:spPr>
            <a:xfrm>
              <a:off x="5142286" y="3209917"/>
              <a:ext cx="1905136" cy="818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>
                <a:latin typeface="Century Gothic" panose="020B0502020202020204" pitchFamily="34" charset="0"/>
              </a:endParaRPr>
            </a:p>
          </p:txBody>
        </p:sp>
        <p:sp>
          <p:nvSpPr>
            <p:cNvPr id="12" name="이등변 삼각형 13"/>
            <p:cNvSpPr/>
            <p:nvPr/>
          </p:nvSpPr>
          <p:spPr>
            <a:xfrm>
              <a:off x="4409250" y="3209095"/>
              <a:ext cx="3373503" cy="1029520"/>
            </a:xfrm>
            <a:custGeom>
              <a:avLst/>
              <a:gdLst/>
              <a:ahLst/>
              <a:cxnLst/>
              <a:rect l="l" t="t" r="r" b="b"/>
              <a:pathLst>
                <a:path w="2255291" h="811705">
                  <a:moveTo>
                    <a:pt x="470789" y="0"/>
                  </a:moveTo>
                  <a:lnTo>
                    <a:pt x="542579" y="0"/>
                  </a:lnTo>
                  <a:lnTo>
                    <a:pt x="108472" y="744474"/>
                  </a:lnTo>
                  <a:lnTo>
                    <a:pt x="2146820" y="744474"/>
                  </a:lnTo>
                  <a:lnTo>
                    <a:pt x="1712714" y="0"/>
                  </a:lnTo>
                  <a:lnTo>
                    <a:pt x="1784502" y="0"/>
                  </a:lnTo>
                  <a:lnTo>
                    <a:pt x="2255291" y="811705"/>
                  </a:lnTo>
                  <a:lnTo>
                    <a:pt x="0" y="8117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>
                <a:latin typeface="Century Gothic" panose="020B0502020202020204" pitchFamily="34" charset="0"/>
              </a:endParaRPr>
            </a:p>
          </p:txBody>
        </p:sp>
        <p:sp>
          <p:nvSpPr>
            <p:cNvPr id="13" name="직사각형 14"/>
            <p:cNvSpPr/>
            <p:nvPr/>
          </p:nvSpPr>
          <p:spPr>
            <a:xfrm>
              <a:off x="5123117" y="1772685"/>
              <a:ext cx="1943429" cy="684981"/>
            </a:xfrm>
            <a:custGeom>
              <a:avLst/>
              <a:gdLst/>
              <a:ahLst/>
              <a:cxnLst/>
              <a:rect l="l" t="t" r="r" b="b"/>
              <a:pathLst>
                <a:path w="1206887" h="425380">
                  <a:moveTo>
                    <a:pt x="604172" y="0"/>
                  </a:moveTo>
                  <a:lnTo>
                    <a:pt x="860358" y="374527"/>
                  </a:lnTo>
                  <a:lnTo>
                    <a:pt x="1206887" y="374527"/>
                  </a:lnTo>
                  <a:lnTo>
                    <a:pt x="1206887" y="425380"/>
                  </a:lnTo>
                  <a:lnTo>
                    <a:pt x="895142" y="425380"/>
                  </a:lnTo>
                  <a:lnTo>
                    <a:pt x="826747" y="425380"/>
                  </a:lnTo>
                  <a:lnTo>
                    <a:pt x="724716" y="425380"/>
                  </a:lnTo>
                  <a:lnTo>
                    <a:pt x="724716" y="374527"/>
                  </a:lnTo>
                  <a:lnTo>
                    <a:pt x="791776" y="374527"/>
                  </a:lnTo>
                  <a:lnTo>
                    <a:pt x="604172" y="101722"/>
                  </a:lnTo>
                  <a:lnTo>
                    <a:pt x="416569" y="374527"/>
                  </a:lnTo>
                  <a:lnTo>
                    <a:pt x="482171" y="374527"/>
                  </a:lnTo>
                  <a:lnTo>
                    <a:pt x="482171" y="425380"/>
                  </a:lnTo>
                  <a:lnTo>
                    <a:pt x="381598" y="425380"/>
                  </a:lnTo>
                  <a:lnTo>
                    <a:pt x="313203" y="425380"/>
                  </a:lnTo>
                  <a:lnTo>
                    <a:pt x="0" y="425380"/>
                  </a:lnTo>
                  <a:lnTo>
                    <a:pt x="0" y="374527"/>
                  </a:lnTo>
                  <a:lnTo>
                    <a:pt x="347988" y="3745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>
                <a:latin typeface="Century Gothic" panose="020B0502020202020204" pitchFamily="34" charset="0"/>
              </a:endParaRPr>
            </a:p>
          </p:txBody>
        </p:sp>
        <p:sp>
          <p:nvSpPr>
            <p:cNvPr id="14" name="사다리꼴 30"/>
            <p:cNvSpPr/>
            <p:nvPr/>
          </p:nvSpPr>
          <p:spPr>
            <a:xfrm rot="10800000">
              <a:off x="5986357" y="2267259"/>
              <a:ext cx="217061" cy="190408"/>
            </a:xfrm>
            <a:custGeom>
              <a:avLst/>
              <a:gdLst/>
              <a:ahLst/>
              <a:cxnLst/>
              <a:rect l="l" t="t" r="r" b="b"/>
              <a:pathLst>
                <a:path w="146523" h="131117">
                  <a:moveTo>
                    <a:pt x="73259" y="131117"/>
                  </a:moveTo>
                  <a:lnTo>
                    <a:pt x="43317" y="61638"/>
                  </a:lnTo>
                  <a:lnTo>
                    <a:pt x="0" y="110905"/>
                  </a:lnTo>
                  <a:lnTo>
                    <a:pt x="27726" y="0"/>
                  </a:lnTo>
                  <a:lnTo>
                    <a:pt x="118795" y="0"/>
                  </a:lnTo>
                  <a:lnTo>
                    <a:pt x="146523" y="110909"/>
                  </a:lnTo>
                  <a:lnTo>
                    <a:pt x="103202" y="6163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b="1">
                <a:latin typeface="Century Gothic" panose="020B0502020202020204" pitchFamily="34" charset="0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5953617" y="2217654"/>
              <a:ext cx="282542" cy="76732"/>
              <a:chOff x="4473234" y="1244425"/>
              <a:chExt cx="190743" cy="52810"/>
            </a:xfrm>
            <a:grpFill/>
          </p:grpSpPr>
          <p:sp>
            <p:nvSpPr>
              <p:cNvPr id="16" name="타원 15"/>
              <p:cNvSpPr/>
              <p:nvPr/>
            </p:nvSpPr>
            <p:spPr>
              <a:xfrm>
                <a:off x="4473234" y="1268430"/>
                <a:ext cx="28800" cy="28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635177" y="1268435"/>
                <a:ext cx="28800" cy="28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4554282" y="1244425"/>
                <a:ext cx="28800" cy="288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4416372" y="5234206"/>
              <a:ext cx="3356915" cy="2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gradFill>
                  <a:gsLst>
                    <a:gs pos="0">
                      <a:srgbClr val="FFA543"/>
                    </a:gs>
                    <a:gs pos="79000">
                      <a:srgbClr val="DD5F7A"/>
                    </a:gs>
                  </a:gsLst>
                  <a:lin ang="0" scaled="0"/>
                </a:gradFill>
                <a:latin typeface="Century Gothic" panose="020B0502020202020204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416372" y="4767481"/>
              <a:ext cx="3356915" cy="2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gradFill>
                  <a:gsLst>
                    <a:gs pos="0">
                      <a:srgbClr val="FFA543"/>
                    </a:gs>
                    <a:gs pos="79000">
                      <a:srgbClr val="DD5F7A"/>
                    </a:gs>
                  </a:gsLst>
                  <a:lin ang="0" scaled="0"/>
                </a:gra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58053" y="4743275"/>
            <a:ext cx="22735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 b="1" spc="3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4935D"/>
                </a:solidFill>
                <a:latin typeface="Century Gothic" pitchFamily="34" charset="0"/>
              </a:defRPr>
            </a:lvl1pPr>
          </a:lstStyle>
          <a:p>
            <a:pPr algn="ctr"/>
            <a:r>
              <a:rPr lang="en-US" altLang="ko-KR" sz="2800" spc="0" dirty="0" smtClean="0">
                <a:ln>
                  <a:noFill/>
                </a:ln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THANK YOU</a:t>
            </a:r>
            <a:endParaRPr lang="ko-KR" altLang="en-US" sz="2800" spc="0" dirty="0">
              <a:ln>
                <a:noFill/>
              </a:ln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5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3208" y="1899919"/>
            <a:ext cx="7059833" cy="4370785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Introduce</a:t>
            </a: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차별점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8" y="2444263"/>
            <a:ext cx="598614" cy="4040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39732" y="2444853"/>
            <a:ext cx="245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문제점 개선 방향</a:t>
            </a:r>
            <a:endParaRPr lang="en-US" altLang="ko-KR" sz="2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464" y="3185352"/>
            <a:ext cx="33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정보 공유를 위한 커뮤니티 게시판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1462" y="3756856"/>
            <a:ext cx="33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 가계부 관리기능 추가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97783" y="3736535"/>
            <a:ext cx="3395785" cy="2013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273265" y="1290872"/>
            <a:ext cx="9591648" cy="5125048"/>
            <a:chOff x="1273265" y="1290872"/>
            <a:chExt cx="9591648" cy="5125048"/>
          </a:xfrm>
        </p:grpSpPr>
        <p:pic>
          <p:nvPicPr>
            <p:cNvPr id="1028" name="Picture 4" descr="C:\Users\kosta\Desktop\캡처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9262" y="1290872"/>
              <a:ext cx="9504000" cy="3074306"/>
            </a:xfrm>
            <a:prstGeom prst="rect">
              <a:avLst/>
            </a:prstGeom>
            <a:noFill/>
          </p:spPr>
        </p:pic>
        <p:pic>
          <p:nvPicPr>
            <p:cNvPr id="1027" name="Picture 3" descr="C:\Users\kosta\Desktop\캡처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73265" y="4363920"/>
              <a:ext cx="9591648" cy="2052000"/>
            </a:xfrm>
            <a:prstGeom prst="rect">
              <a:avLst/>
            </a:prstGeom>
            <a:noFill/>
          </p:spPr>
        </p:pic>
      </p:grp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Introduce</a:t>
            </a: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간트차트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9"/>
          <p:cNvGrpSpPr/>
          <p:nvPr/>
        </p:nvGrpSpPr>
        <p:grpSpPr>
          <a:xfrm>
            <a:off x="573564" y="1231899"/>
            <a:ext cx="11067059" cy="4301125"/>
            <a:chOff x="1043464" y="1041399"/>
            <a:chExt cx="11067059" cy="4301125"/>
          </a:xfrm>
        </p:grpSpPr>
        <p:grpSp>
          <p:nvGrpSpPr>
            <p:cNvPr id="3" name="그룹 35"/>
            <p:cNvGrpSpPr/>
            <p:nvPr/>
          </p:nvGrpSpPr>
          <p:grpSpPr>
            <a:xfrm>
              <a:off x="1043464" y="3976995"/>
              <a:ext cx="3456868" cy="814512"/>
              <a:chOff x="308269" y="2248619"/>
              <a:chExt cx="3945571" cy="989179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308269" y="2826643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1.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Used Technique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cxnSp>
          <p:nvCxnSpPr>
            <p:cNvPr id="37" name="직선 연결선 36"/>
            <p:cNvCxnSpPr/>
            <p:nvPr/>
          </p:nvCxnSpPr>
          <p:spPr>
            <a:xfrm>
              <a:off x="1497861" y="473869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034809" y="378706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60629" y="280465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4034809" y="3787069"/>
              <a:ext cx="0" cy="95163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571756" y="2804659"/>
              <a:ext cx="0" cy="987639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41"/>
            <p:cNvGrpSpPr/>
            <p:nvPr/>
          </p:nvGrpSpPr>
          <p:grpSpPr>
            <a:xfrm>
              <a:off x="3518085" y="3001556"/>
              <a:ext cx="3456868" cy="814514"/>
              <a:chOff x="237130" y="2248619"/>
              <a:chExt cx="3945571" cy="989182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237130" y="2826646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2.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Menu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5" name="그룹 42"/>
            <p:cNvGrpSpPr/>
            <p:nvPr/>
          </p:nvGrpSpPr>
          <p:grpSpPr>
            <a:xfrm>
              <a:off x="6106232" y="2044699"/>
              <a:ext cx="3456868" cy="814512"/>
              <a:chOff x="308269" y="2248619"/>
              <a:chExt cx="3945571" cy="98917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308269" y="2826643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3.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en-US" altLang="ko-KR" sz="1600" dirty="0" err="1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Usecase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6" name="그룹 43"/>
            <p:cNvGrpSpPr/>
            <p:nvPr/>
          </p:nvGrpSpPr>
          <p:grpSpPr>
            <a:xfrm>
              <a:off x="2236152" y="4925714"/>
              <a:ext cx="1217619" cy="416810"/>
              <a:chOff x="1919892" y="4196046"/>
              <a:chExt cx="1673942" cy="609704"/>
            </a:xfrm>
          </p:grpSpPr>
          <p:sp>
            <p:nvSpPr>
              <p:cNvPr id="55" name="양쪽 대괄호 54"/>
              <p:cNvSpPr/>
              <p:nvPr/>
            </p:nvSpPr>
            <p:spPr>
              <a:xfrm>
                <a:off x="1919892" y="4243772"/>
                <a:ext cx="1647295" cy="561978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980996" y="4196046"/>
                <a:ext cx="1612838" cy="585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rPr>
                  <a:t>Tool &amp; Technique</a:t>
                </a:r>
                <a:endParaRPr lang="ko-KR" altLang="en-US" sz="1000" dirty="0" smtClean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itchFamily="18" charset="-127"/>
                  <a:ea typeface="-윤고딕310" pitchFamily="18" charset="-127"/>
                </a:endParaRPr>
              </a:p>
              <a:p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</p:grpSp>
        <p:grpSp>
          <p:nvGrpSpPr>
            <p:cNvPr id="8" name="그룹 44"/>
            <p:cNvGrpSpPr/>
            <p:nvPr/>
          </p:nvGrpSpPr>
          <p:grpSpPr>
            <a:xfrm>
              <a:off x="4516803" y="3853067"/>
              <a:ext cx="1720158" cy="508105"/>
              <a:chOff x="1651676" y="4143084"/>
              <a:chExt cx="2364822" cy="743249"/>
            </a:xfrm>
          </p:grpSpPr>
          <p:sp>
            <p:nvSpPr>
              <p:cNvPr id="51" name="양쪽 대괄호 50"/>
              <p:cNvSpPr/>
              <p:nvPr/>
            </p:nvSpPr>
            <p:spPr>
              <a:xfrm>
                <a:off x="1651676" y="4324358"/>
                <a:ext cx="2364822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9" name="그룹 51"/>
              <p:cNvGrpSpPr/>
              <p:nvPr/>
            </p:nvGrpSpPr>
            <p:grpSpPr>
              <a:xfrm>
                <a:off x="1763694" y="4143084"/>
                <a:ext cx="2203017" cy="624052"/>
                <a:chOff x="1763694" y="4091208"/>
                <a:chExt cx="2203017" cy="624050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1763694" y="4091208"/>
                  <a:ext cx="2203017" cy="360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메뉴도 </a:t>
                  </a:r>
                  <a:r>
                    <a:rPr lang="en-US" altLang="ko-KR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&amp; </a:t>
                  </a:r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이벤트 흐름도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353957" y="4355091"/>
                  <a:ext cx="959077" cy="360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000" dirty="0" err="1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린캠버스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</p:grpSp>
        </p:grpSp>
        <p:sp>
          <p:nvSpPr>
            <p:cNvPr id="47" name="양쪽 대괄호 46"/>
            <p:cNvSpPr/>
            <p:nvPr/>
          </p:nvSpPr>
          <p:spPr>
            <a:xfrm>
              <a:off x="7239972" y="2923088"/>
              <a:ext cx="1343275" cy="491258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9124456" y="1822851"/>
              <a:ext cx="0" cy="987639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9126029" y="181405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43"/>
            <p:cNvGrpSpPr/>
            <p:nvPr/>
          </p:nvGrpSpPr>
          <p:grpSpPr>
            <a:xfrm>
              <a:off x="9901417" y="1874195"/>
              <a:ext cx="1198234" cy="462578"/>
              <a:chOff x="1982122" y="4302368"/>
              <a:chExt cx="1647295" cy="676653"/>
            </a:xfrm>
          </p:grpSpPr>
          <p:sp>
            <p:nvSpPr>
              <p:cNvPr id="44" name="양쪽 대괄호 43"/>
              <p:cNvSpPr/>
              <p:nvPr/>
            </p:nvSpPr>
            <p:spPr>
              <a:xfrm>
                <a:off x="1982122" y="4350839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3" name="그룹 55"/>
              <p:cNvGrpSpPr/>
              <p:nvPr/>
            </p:nvGrpSpPr>
            <p:grpSpPr>
              <a:xfrm>
                <a:off x="2271848" y="4302368"/>
                <a:ext cx="1130970" cy="676653"/>
                <a:chOff x="2271848" y="4250487"/>
                <a:chExt cx="1130970" cy="676653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2271848" y="4250487"/>
                  <a:ext cx="1130968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화면 설계서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2271849" y="4566971"/>
                  <a:ext cx="1130969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err="1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디비</a:t>
                  </a:r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 설계서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4" name="그룹 42"/>
            <p:cNvGrpSpPr/>
            <p:nvPr/>
          </p:nvGrpSpPr>
          <p:grpSpPr>
            <a:xfrm>
              <a:off x="8653655" y="1041399"/>
              <a:ext cx="3456868" cy="814512"/>
              <a:chOff x="215272" y="2248619"/>
              <a:chExt cx="3945571" cy="98917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15272" y="2826643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4.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Design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</p:grp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설계문서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951984" y="5341038"/>
            <a:ext cx="824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Architecture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866511" y="3037385"/>
            <a:ext cx="11738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Diagram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181209" y="3211077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명세서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357050" y="4421630"/>
            <a:ext cx="1147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요구사항 명세서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08305" y="3389853"/>
            <a:ext cx="9717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Class Diagram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 Document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사용 툴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사용 기술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834" y="2832639"/>
            <a:ext cx="989370" cy="779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3443" y="4235217"/>
            <a:ext cx="780956" cy="764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4830" y="4342605"/>
            <a:ext cx="1231398" cy="71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6924" y="2834242"/>
            <a:ext cx="1099951" cy="702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32519" y="3642994"/>
            <a:ext cx="15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Server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구동환경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3671" y="5001140"/>
            <a:ext cx="15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2113" y="4941767"/>
            <a:ext cx="15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Framwork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85871" y="3648258"/>
            <a:ext cx="15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구현 방식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7128" y="2399168"/>
            <a:ext cx="2718000" cy="32400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447819" y="2406720"/>
            <a:ext cx="2718000" cy="32400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198564" y="2405210"/>
            <a:ext cx="2718000" cy="32400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949325" y="2412741"/>
            <a:ext cx="2718000" cy="324000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95328" y="4175497"/>
            <a:ext cx="1533075" cy="42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53838" y="2955201"/>
            <a:ext cx="1228812" cy="563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3984761" y="4682805"/>
            <a:ext cx="15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Framwork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86385" y="3616474"/>
            <a:ext cx="15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Tag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라이브러리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042921" y="2588277"/>
            <a:ext cx="1139175" cy="801439"/>
            <a:chOff x="6327734" y="2497747"/>
            <a:chExt cx="1139175" cy="801439"/>
          </a:xfrm>
        </p:grpSpPr>
        <p:sp>
          <p:nvSpPr>
            <p:cNvPr id="35" name="TextBox 34"/>
            <p:cNvSpPr txBox="1"/>
            <p:nvPr/>
          </p:nvSpPr>
          <p:spPr>
            <a:xfrm>
              <a:off x="6327734" y="3086897"/>
              <a:ext cx="1139175" cy="212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427177" y="2497747"/>
              <a:ext cx="899888" cy="599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7" name="그룹 36"/>
          <p:cNvGrpSpPr/>
          <p:nvPr/>
        </p:nvGrpSpPr>
        <p:grpSpPr>
          <a:xfrm>
            <a:off x="6535594" y="4626141"/>
            <a:ext cx="2178188" cy="926340"/>
            <a:chOff x="6526541" y="4589929"/>
            <a:chExt cx="2178188" cy="926340"/>
          </a:xfrm>
        </p:grpSpPr>
        <p:pic>
          <p:nvPicPr>
            <p:cNvPr id="38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914214" y="4589929"/>
              <a:ext cx="1450143" cy="589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extBox 38"/>
            <p:cNvSpPr txBox="1"/>
            <p:nvPr/>
          </p:nvSpPr>
          <p:spPr>
            <a:xfrm>
              <a:off x="6526541" y="5218039"/>
              <a:ext cx="2178188" cy="298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599757" y="3566632"/>
            <a:ext cx="1162050" cy="885133"/>
            <a:chOff x="7590703" y="2516435"/>
            <a:chExt cx="1162050" cy="885133"/>
          </a:xfrm>
        </p:grpSpPr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590703" y="2516435"/>
              <a:ext cx="1162050" cy="59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extBox 41"/>
            <p:cNvSpPr txBox="1"/>
            <p:nvPr/>
          </p:nvSpPr>
          <p:spPr>
            <a:xfrm>
              <a:off x="7609515" y="3093791"/>
              <a:ext cx="1139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Graph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362222" y="3488070"/>
            <a:ext cx="1139175" cy="1014943"/>
            <a:chOff x="7032153" y="3506178"/>
            <a:chExt cx="1139175" cy="1014943"/>
          </a:xfrm>
        </p:grpSpPr>
        <p:pic>
          <p:nvPicPr>
            <p:cNvPr id="44" name="Picture 8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165729" y="3506178"/>
              <a:ext cx="915517" cy="7527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extBox 44"/>
            <p:cNvSpPr txBox="1"/>
            <p:nvPr/>
          </p:nvSpPr>
          <p:spPr>
            <a:xfrm>
              <a:off x="7032153" y="4213344"/>
              <a:ext cx="1139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Mail</a:t>
              </a:r>
            </a:p>
          </p:txBody>
        </p:sp>
      </p:grpSp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809223" y="2734409"/>
            <a:ext cx="963980" cy="80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521549" y="4362835"/>
            <a:ext cx="1534487" cy="57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9493825" y="3535050"/>
            <a:ext cx="15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화면 꾸미기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14601" y="4967548"/>
            <a:ext cx="157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화면 구조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95620" y="1854451"/>
            <a:ext cx="2718000" cy="517557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446362" y="1852942"/>
            <a:ext cx="2718000" cy="517557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197078" y="1860486"/>
            <a:ext cx="2718000" cy="517557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8947766" y="1858978"/>
            <a:ext cx="2718000" cy="517557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1457601" y="1928387"/>
            <a:ext cx="162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개발 환경</a:t>
            </a:r>
            <a:endParaRPr lang="ko-KR" altLang="en-US" dirty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82009" y="1926877"/>
            <a:ext cx="162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주요 사용 기술</a:t>
            </a:r>
            <a:endParaRPr lang="ko-KR" altLang="en-US" dirty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15898" y="1916315"/>
            <a:ext cx="23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추가 사용 라이브러리</a:t>
            </a:r>
            <a:endParaRPr lang="ko-KR" altLang="en-US" dirty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21377" y="1923858"/>
            <a:ext cx="232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-윤고딕340" pitchFamily="18" charset="-127"/>
                <a:ea typeface="-윤고딕340" pitchFamily="18" charset="-127"/>
              </a:rPr>
              <a:t>디자인</a:t>
            </a:r>
            <a:endParaRPr lang="ko-KR" altLang="en-US" dirty="0">
              <a:solidFill>
                <a:schemeClr val="bg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44830" y="2832639"/>
            <a:ext cx="1209790" cy="1123396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000" b="1" dirty="0" smtClean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Castellar" pitchFamily="18" charset="0"/>
              <a:ea typeface="-윤고딕320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082004" y="2888014"/>
            <a:ext cx="1209790" cy="1123396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000" b="1" dirty="0" smtClean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Castellar" pitchFamily="18" charset="0"/>
              <a:ea typeface="-윤고딕320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061099" y="4163208"/>
            <a:ext cx="1209790" cy="1123396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000" b="1" dirty="0" smtClean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Castellar" pitchFamily="18" charset="0"/>
              <a:ea typeface="-윤고딕32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01924" y="2867302"/>
            <a:ext cx="1209790" cy="1123396"/>
          </a:xfrm>
          <a:prstGeom prst="rect">
            <a:avLst/>
          </a:prstGeom>
          <a:noFill/>
          <a:ln>
            <a:solidFill>
              <a:srgbClr val="FF0000"/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000" b="1" dirty="0" smtClean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Castellar" pitchFamily="18" charset="0"/>
              <a:ea typeface="-윤고딕3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 Document</a:t>
            </a:r>
          </a:p>
          <a:p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아키텍쳐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431074" y="1747063"/>
            <a:ext cx="1080000" cy="2340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View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850921" y="3103745"/>
            <a:ext cx="1363065" cy="540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Interceptor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532014" y="1975258"/>
            <a:ext cx="1440000" cy="1800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DispatcherServlet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64331" y="1969871"/>
            <a:ext cx="1440000" cy="1800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Controller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976599" y="1979613"/>
            <a:ext cx="1440000" cy="1800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Service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701928" y="1962196"/>
            <a:ext cx="1440000" cy="180000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DAO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6" name="순서도: 자기 디스크 65"/>
          <p:cNvSpPr/>
          <p:nvPr/>
        </p:nvSpPr>
        <p:spPr>
          <a:xfrm>
            <a:off x="10419889" y="2291829"/>
            <a:ext cx="1240971" cy="1071155"/>
          </a:xfrm>
          <a:prstGeom prst="flowChartMagneticDisk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DB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29779" y="4256023"/>
            <a:ext cx="11212977" cy="4963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Spring Container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26765" y="4839841"/>
            <a:ext cx="11214000" cy="47896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Apache Tomcat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1" name="오른쪽 화살표 70"/>
          <p:cNvSpPr/>
          <p:nvPr/>
        </p:nvSpPr>
        <p:spPr>
          <a:xfrm>
            <a:off x="1577922" y="2139848"/>
            <a:ext cx="1871448" cy="246185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오른쪽 화살표 71"/>
          <p:cNvSpPr/>
          <p:nvPr/>
        </p:nvSpPr>
        <p:spPr>
          <a:xfrm>
            <a:off x="1575450" y="3273793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오른쪽 화살표 81"/>
          <p:cNvSpPr/>
          <p:nvPr/>
        </p:nvSpPr>
        <p:spPr>
          <a:xfrm rot="10800000">
            <a:off x="1564311" y="2561878"/>
            <a:ext cx="1857905" cy="25375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429694" y="5405479"/>
            <a:ext cx="11214000" cy="47896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-윤고딕330" pitchFamily="18" charset="-127"/>
                <a:ea typeface="-윤고딕330" pitchFamily="18" charset="-127"/>
              </a:rPr>
              <a:t>JVM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92" name="오른쪽 화살표 91"/>
          <p:cNvSpPr/>
          <p:nvPr/>
        </p:nvSpPr>
        <p:spPr>
          <a:xfrm>
            <a:off x="3257887" y="3272284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>
            <a:off x="4994643" y="2428803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오른쪽 화살표 94"/>
          <p:cNvSpPr/>
          <p:nvPr/>
        </p:nvSpPr>
        <p:spPr>
          <a:xfrm rot="10800000">
            <a:off x="4984080" y="3269254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오른쪽 화살표 95"/>
          <p:cNvSpPr/>
          <p:nvPr/>
        </p:nvSpPr>
        <p:spPr>
          <a:xfrm>
            <a:off x="6722346" y="2418241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오른쪽 화살표 96"/>
          <p:cNvSpPr/>
          <p:nvPr/>
        </p:nvSpPr>
        <p:spPr>
          <a:xfrm rot="10800000">
            <a:off x="6711784" y="3258692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오른쪽 화살표 97"/>
          <p:cNvSpPr/>
          <p:nvPr/>
        </p:nvSpPr>
        <p:spPr>
          <a:xfrm>
            <a:off x="8440996" y="2389571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오른쪽 화살표 98"/>
          <p:cNvSpPr/>
          <p:nvPr/>
        </p:nvSpPr>
        <p:spPr>
          <a:xfrm rot="10800000">
            <a:off x="8430429" y="3248128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오른쪽 화살표 99"/>
          <p:cNvSpPr/>
          <p:nvPr/>
        </p:nvSpPr>
        <p:spPr>
          <a:xfrm>
            <a:off x="10168698" y="2614399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오른쪽 화살표 100"/>
          <p:cNvSpPr/>
          <p:nvPr/>
        </p:nvSpPr>
        <p:spPr>
          <a:xfrm rot="10800000">
            <a:off x="10140025" y="2911641"/>
            <a:ext cx="252000" cy="216000"/>
          </a:xfrm>
          <a:prstGeom prst="rightArrow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화살표 연결선 65"/>
          <p:cNvCxnSpPr/>
          <p:nvPr/>
        </p:nvCxnSpPr>
        <p:spPr>
          <a:xfrm>
            <a:off x="6705599" y="1940169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Menu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주요 메뉴도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이벤트 흐름도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731659" y="1258432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7738943" y="1727702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7737433" y="2169815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삭제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512191" y="2743174"/>
            <a:ext cx="1937441" cy="896294"/>
          </a:xfrm>
          <a:prstGeom prst="rect">
            <a:avLst/>
          </a:prstGeom>
          <a:solidFill>
            <a:schemeClr val="bg1"/>
          </a:solidFill>
          <a:ln w="6350" cmpd="thickThin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contourW="12700">
            <a:extrusionClr>
              <a:schemeClr val="bg1"/>
            </a:extrusionClr>
            <a:contourClr>
              <a:schemeClr val="bg2">
                <a:lumMod val="90000"/>
              </a:schemeClr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일정</a:t>
            </a:r>
            <a:endParaRPr lang="ko-KR" altLang="en-US" sz="1200" b="1" kern="1200" dirty="0" smtClean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Castellar" pitchFamily="18" charset="0"/>
              <a:ea typeface="-윤고딕320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572002" y="1539096"/>
            <a:ext cx="1665837" cy="74238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일정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579545" y="2624013"/>
            <a:ext cx="1656000" cy="72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메모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4578036" y="3808511"/>
            <a:ext cx="1665837" cy="74238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목표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576527" y="5554311"/>
            <a:ext cx="1665837" cy="74238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날짜변경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7744977" y="2847316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743469" y="3334695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751274" y="3849233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삭제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7758557" y="4590108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7757317" y="5005045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764593" y="5410956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삭제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455377" y="3200400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938954" y="3200400"/>
            <a:ext cx="17584" cy="270803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3938954" y="1890346"/>
            <a:ext cx="0" cy="13188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3938954" y="2954215"/>
            <a:ext cx="633046" cy="879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930162" y="1899138"/>
            <a:ext cx="615461" cy="879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947746" y="4290646"/>
            <a:ext cx="624254" cy="87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3965331" y="5908431"/>
            <a:ext cx="606669" cy="1758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27884" y="1831730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230814" y="3109540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242537" y="4413737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H="1" flipV="1">
            <a:off x="6708531" y="1468323"/>
            <a:ext cx="2931" cy="9349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 flipV="1">
            <a:off x="6720254" y="2913193"/>
            <a:ext cx="2931" cy="9349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6723186" y="4419608"/>
            <a:ext cx="2929" cy="106679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6711462" y="1471246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6708529" y="2400300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6720252" y="2913185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6714390" y="3487616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6717321" y="3842239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6729044" y="4759570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6731975" y="5166947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6726113" y="5477608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Menu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주요 메뉴도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이벤트 흐름도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512191" y="2743174"/>
            <a:ext cx="1937441" cy="896294"/>
          </a:xfrm>
          <a:prstGeom prst="rect">
            <a:avLst/>
          </a:prstGeom>
          <a:solidFill>
            <a:schemeClr val="bg1"/>
          </a:solidFill>
          <a:ln w="6350" cmpd="thickThin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contourW="12700">
            <a:extrusionClr>
              <a:schemeClr val="bg1"/>
            </a:extrusionClr>
            <a:contourClr>
              <a:schemeClr val="bg2">
                <a:lumMod val="90000"/>
              </a:schemeClr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수입작성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572002" y="1539096"/>
            <a:ext cx="1665837" cy="74238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날짜변경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4579545" y="2624013"/>
            <a:ext cx="1656000" cy="72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입력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4578036" y="3808511"/>
            <a:ext cx="1665837" cy="74238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삭제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576527" y="5554311"/>
            <a:ext cx="1665837" cy="74238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메모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7744977" y="2847316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743469" y="3334695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7758557" y="5205548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7757317" y="5699613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삭제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7764593" y="6211028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455377" y="3200400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938954" y="3200400"/>
            <a:ext cx="17584" cy="270803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3938954" y="1890346"/>
            <a:ext cx="0" cy="13188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3938954" y="2954215"/>
            <a:ext cx="633046" cy="879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930162" y="1899138"/>
            <a:ext cx="615461" cy="879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947746" y="4290646"/>
            <a:ext cx="624254" cy="87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3965331" y="5908431"/>
            <a:ext cx="606669" cy="1758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230814" y="3109540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242537" y="6022730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 flipV="1">
            <a:off x="6720255" y="2913193"/>
            <a:ext cx="5860" cy="57735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6723186" y="5316392"/>
            <a:ext cx="2929" cy="106679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6720252" y="2913185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6714390" y="3487616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6729044" y="5331050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6731975" y="5817555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6726113" y="6383184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화살표 연결선 65"/>
          <p:cNvCxnSpPr/>
          <p:nvPr/>
        </p:nvCxnSpPr>
        <p:spPr>
          <a:xfrm>
            <a:off x="5448299" y="1905008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Menu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주요 메뉴도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이벤트 흐름도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474359" y="1406773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6481643" y="1798045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파일첨부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6480133" y="2222574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791075" y="2936598"/>
            <a:ext cx="1705794" cy="703411"/>
          </a:xfrm>
          <a:prstGeom prst="rect">
            <a:avLst/>
          </a:prstGeom>
          <a:solidFill>
            <a:schemeClr val="bg1"/>
          </a:solidFill>
          <a:ln w="6350" cmpd="thickThin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contourW="12700">
            <a:extrusionClr>
              <a:schemeClr val="bg1"/>
            </a:extrusionClr>
            <a:contourClr>
              <a:schemeClr val="bg2">
                <a:lumMod val="90000"/>
              </a:schemeClr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게시판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3622432" y="1776488"/>
            <a:ext cx="1345221" cy="6150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새 글 등록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2496876" y="3270736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989418" y="3393824"/>
            <a:ext cx="13758" cy="147401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2989418" y="2083770"/>
            <a:ext cx="0" cy="13188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989384" y="2083777"/>
            <a:ext cx="615461" cy="879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2998177" y="4869226"/>
            <a:ext cx="624254" cy="87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970584" y="2042745"/>
            <a:ext cx="470992" cy="120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5442438" y="1169378"/>
            <a:ext cx="0" cy="159140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454162" y="1541589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5451229" y="2329971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238309" y="4595446"/>
            <a:ext cx="3048691" cy="293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 flipV="1">
            <a:off x="10005650" y="4176346"/>
            <a:ext cx="2241" cy="10873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10005647" y="4176346"/>
            <a:ext cx="281353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468496" y="1011113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목록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39507" y="1166446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474271" y="2621161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삭제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445367" y="2763726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7655085" y="3693359"/>
            <a:ext cx="902719" cy="528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8574831" y="3114127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967385" y="3474941"/>
            <a:ext cx="1260000" cy="432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err="1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답글</a:t>
            </a:r>
            <a:endParaRPr lang="ko-KR" altLang="en-US" sz="1100" b="1" dirty="0" smtClean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Castellar" pitchFamily="18" charset="0"/>
              <a:ea typeface="-윤고딕320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976213" y="4866259"/>
            <a:ext cx="42924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414413" y="4857301"/>
            <a:ext cx="7804" cy="99953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5414425" y="3675311"/>
            <a:ext cx="0" cy="118991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>
            <a:off x="5415585" y="3674278"/>
            <a:ext cx="546314" cy="793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5422230" y="5857857"/>
            <a:ext cx="554119" cy="793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222076" y="3595521"/>
            <a:ext cx="42924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7244047" y="5916169"/>
            <a:ext cx="42924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H="1" flipV="1">
            <a:off x="7657687" y="3267640"/>
            <a:ext cx="2602" cy="84351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7673295" y="5244347"/>
            <a:ext cx="493" cy="112835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7660289" y="3270277"/>
            <a:ext cx="902719" cy="528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7657686" y="4117473"/>
            <a:ext cx="902719" cy="528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7673293" y="5247530"/>
            <a:ext cx="902719" cy="528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7675895" y="5570324"/>
            <a:ext cx="902719" cy="528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7678497" y="6023396"/>
            <a:ext cx="902719" cy="528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7673293" y="6372687"/>
            <a:ext cx="902719" cy="528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3631397" y="4546632"/>
            <a:ext cx="1345221" cy="6150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 글 보기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985315" y="5617505"/>
            <a:ext cx="1260000" cy="432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err="1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댓글</a:t>
            </a:r>
            <a:endParaRPr lang="ko-KR" altLang="en-US" sz="1100" b="1" dirty="0" smtClean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Castellar" pitchFamily="18" charset="0"/>
              <a:ea typeface="-윤고딕320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967385" y="4380376"/>
            <a:ext cx="1260000" cy="432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cxnSp>
        <p:nvCxnSpPr>
          <p:cNvPr id="90" name="직선 화살표 연결선 89"/>
          <p:cNvCxnSpPr/>
          <p:nvPr/>
        </p:nvCxnSpPr>
        <p:spPr>
          <a:xfrm>
            <a:off x="5406620" y="4597643"/>
            <a:ext cx="546314" cy="793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8565866" y="3544433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8574831" y="3965774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삭제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8583797" y="5095323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목록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8592762" y="5462877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8592762" y="5839393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8592762" y="6206948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0300881" y="4391425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수정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10295019" y="4042664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10295020" y="4737256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파일첨부수정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10297951" y="5074294"/>
            <a:ext cx="1080000" cy="28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삭제</a:t>
            </a:r>
          </a:p>
        </p:txBody>
      </p:sp>
      <p:cxnSp>
        <p:nvCxnSpPr>
          <p:cNvPr id="131" name="직선 화살표 연결선 130"/>
          <p:cNvCxnSpPr/>
          <p:nvPr/>
        </p:nvCxnSpPr>
        <p:spPr>
          <a:xfrm>
            <a:off x="10008583" y="4873850"/>
            <a:ext cx="281353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10002722" y="5263641"/>
            <a:ext cx="281353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1"/>
          <p:cNvGrpSpPr/>
          <p:nvPr/>
        </p:nvGrpSpPr>
        <p:grpSpPr>
          <a:xfrm>
            <a:off x="1500091" y="2995675"/>
            <a:ext cx="9548364" cy="472532"/>
            <a:chOff x="1843379" y="2852936"/>
            <a:chExt cx="5818537" cy="288032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843379" y="2852936"/>
              <a:ext cx="5544617" cy="288032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+mn-ea"/>
              </a:endParaRPr>
            </a:p>
          </p:txBody>
        </p:sp>
        <p:pic>
          <p:nvPicPr>
            <p:cNvPr id="14" name="그림 13" descr="컨소시엄.png"/>
            <p:cNvPicPr>
              <a:picLocks noChangeAspect="1"/>
            </p:cNvPicPr>
            <p:nvPr/>
          </p:nvPicPr>
          <p:blipFill>
            <a:blip r:embed="rId2" cstate="print"/>
            <a:srcRect b="14416"/>
            <a:stretch>
              <a:fillRect/>
            </a:stretch>
          </p:blipFill>
          <p:spPr>
            <a:xfrm>
              <a:off x="2701718" y="2901819"/>
              <a:ext cx="1296145" cy="19026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063722" y="2911352"/>
              <a:ext cx="936104" cy="15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rPr>
                <a:t>본 자료는 </a:t>
              </a:r>
              <a:endParaRPr lang="ko-KR" altLang="en-US" sz="11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itchFamily="18" charset="-127"/>
                <a:ea typeface="-윤고딕31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33524" y="2911351"/>
              <a:ext cx="3528392" cy="159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rPr>
                <a:t>2016</a:t>
              </a:r>
              <a:r>
                <a:rPr lang="ko-KR" altLang="en-US" sz="1000" dirty="0" smtClean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itchFamily="18" charset="-127"/>
                  <a:ea typeface="-윤고딕310" pitchFamily="18" charset="-127"/>
                </a:rPr>
                <a:t>년도 채용예정자 학습 산출물 자료입니다</a:t>
              </a:r>
              <a:r>
                <a:rPr lang="en-US" altLang="ko-KR" sz="1100" dirty="0" smtClean="0">
                  <a:latin typeface="+mn-ea"/>
                </a:rPr>
                <a:t>.</a:t>
              </a:r>
              <a:endParaRPr lang="ko-KR" altLang="en-US" sz="1100" dirty="0">
                <a:latin typeface="+mn-ea"/>
              </a:endParaRPr>
            </a:p>
          </p:txBody>
        </p:sp>
      </p:grpSp>
      <p:pic>
        <p:nvPicPr>
          <p:cNvPr id="11" name="그림 10" descr="교재-뒷표지.jpg"/>
          <p:cNvPicPr>
            <a:picLocks noChangeAspect="1"/>
          </p:cNvPicPr>
          <p:nvPr/>
        </p:nvPicPr>
        <p:blipFill>
          <a:blip r:embed="rId3" cstate="print"/>
          <a:srcRect l="30489" t="57123" r="34491" b="21920"/>
          <a:stretch>
            <a:fillRect/>
          </a:stretch>
        </p:blipFill>
        <p:spPr>
          <a:xfrm>
            <a:off x="3320294" y="4888523"/>
            <a:ext cx="5446421" cy="155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Menu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주요 메뉴도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이벤트 흐름도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731659" y="1645280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초대하기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512191" y="2743174"/>
            <a:ext cx="1937441" cy="896294"/>
          </a:xfrm>
          <a:prstGeom prst="rect">
            <a:avLst/>
          </a:prstGeom>
          <a:solidFill>
            <a:schemeClr val="bg1"/>
          </a:solidFill>
          <a:ln w="6350" cmpd="thickThin">
            <a:solidFill>
              <a:schemeClr val="tx1"/>
            </a:solidFill>
            <a:prstDash val="solid"/>
          </a:ln>
          <a:effectLst/>
          <a:scene3d>
            <a:camera prst="orthographicFront"/>
            <a:lightRig rig="flat" dir="t"/>
          </a:scene3d>
          <a:sp3d extrusionH="76200" contourW="12700">
            <a:extrusionClr>
              <a:schemeClr val="bg1"/>
            </a:extrusionClr>
            <a:contourClr>
              <a:schemeClr val="bg2">
                <a:lumMod val="90000"/>
              </a:schemeClr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2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그룹 가계부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572002" y="1539096"/>
            <a:ext cx="1665837" cy="74238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회원 초대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4578036" y="3808511"/>
            <a:ext cx="1665837" cy="74238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초대받기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751274" y="3937153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목록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7758557" y="4449436"/>
            <a:ext cx="1800000" cy="360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000" b="1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Castellar" pitchFamily="18" charset="0"/>
                <a:ea typeface="-윤고딕320" pitchFamily="18" charset="-127"/>
              </a:rPr>
              <a:t>등록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455377" y="3200400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938954" y="3200400"/>
            <a:ext cx="8792" cy="110783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3938954" y="1890346"/>
            <a:ext cx="0" cy="131884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930162" y="1899138"/>
            <a:ext cx="615461" cy="8793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947746" y="4299438"/>
            <a:ext cx="624254" cy="879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227884" y="1831730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242537" y="4167561"/>
            <a:ext cx="48357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6726115" y="3982924"/>
            <a:ext cx="0" cy="64183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6711462" y="1831718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6726113" y="3982911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6729044" y="4627690"/>
            <a:ext cx="1016976" cy="58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Menu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요구사항 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48685" y="1774748"/>
          <a:ext cx="11057373" cy="42116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668"/>
                <a:gridCol w="1438849"/>
                <a:gridCol w="1927348"/>
                <a:gridCol w="4015105"/>
                <a:gridCol w="735433"/>
                <a:gridCol w="1863970"/>
              </a:tblGrid>
              <a:tr h="623089"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3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분류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3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</a:t>
                      </a:r>
                      <a:r>
                        <a:rPr lang="en-US" altLang="ko-KR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ID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3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우선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vl="0" algn="ctr" latinLnBrk="1">
                        <a:spcBef>
                          <a:spcPts val="3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순위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3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비고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01572">
                <a:tc rowSpan="6"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일정관리</a:t>
                      </a:r>
                      <a:endParaRPr lang="ko-KR" altLang="en-US" sz="9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NB-001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일정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등록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한 개의 일정을 등록한다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등록사항 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: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지정 날짜를 클릭 시 일정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메모를 등록한다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15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NB-002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목표 등록 및 수정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목표를 등록하고 보는 기능</a:t>
                      </a:r>
                      <a:endParaRPr lang="en-US" altLang="ko-KR" sz="90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목표를 등록할 수 있도록 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목표를 보여주도록 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15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NB-003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목표 삭제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목표를 삭제한다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내용을 보여주고 지울 수 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15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NB-004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일정 수정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일정을 수정 할 수 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일정을 보여주고 그 부분에 대하여 수정 할 수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15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NB-005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일정 보기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일정을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일정을 날짜순으로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157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NB-006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일정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삭제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일정을 삭제한다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하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01572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</a:pPr>
                      <a:r>
                        <a:rPr lang="ko-KR" altLang="en-US" sz="900" i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문의하기</a:t>
                      </a:r>
                      <a:endParaRPr lang="ko-KR" altLang="en-US" sz="900" i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i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NB-007</a:t>
                      </a:r>
                      <a:endParaRPr lang="ko-KR" altLang="en-US" sz="900" i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i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문의하기</a:t>
                      </a:r>
                      <a:endParaRPr lang="ko-KR" altLang="en-US" sz="900" i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ko-KR" altLang="en-US" sz="900" i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궁금한 것을 물어본다</a:t>
                      </a:r>
                    </a:p>
                    <a:p>
                      <a:pPr latinLnBrk="1">
                        <a:spcBef>
                          <a:spcPts val="300"/>
                        </a:spcBef>
                      </a:pPr>
                      <a:r>
                        <a:rPr lang="en-US" altLang="ko-KR" sz="900" i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- </a:t>
                      </a:r>
                      <a:r>
                        <a:rPr lang="ko-KR" altLang="en-US" sz="900" i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문의할 내용을 적어서</a:t>
                      </a:r>
                      <a:r>
                        <a:rPr lang="ko-KR" altLang="en-US" sz="900" i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전송한다</a:t>
                      </a:r>
                      <a:r>
                        <a:rPr lang="en-US" altLang="ko-KR" sz="900" i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i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</a:pPr>
                      <a:r>
                        <a:rPr lang="ko-KR" altLang="en-US" sz="900" i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i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300"/>
                        </a:spcBef>
                      </a:pPr>
                      <a:endParaRPr lang="ko-KR" altLang="en-US" sz="900" i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Menu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요구사항 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28170" y="1213341"/>
          <a:ext cx="11057373" cy="511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668"/>
                <a:gridCol w="1438849"/>
                <a:gridCol w="1927348"/>
                <a:gridCol w="4015105"/>
                <a:gridCol w="735433"/>
                <a:gridCol w="1863970"/>
              </a:tblGrid>
              <a:tr h="503921"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분류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</a:t>
                      </a:r>
                      <a:r>
                        <a:rPr lang="en-US" altLang="ko-KR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ID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우선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순위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비고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25666">
                <a:tc rowSpan="10"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관리</a:t>
                      </a:r>
                      <a:endParaRPr lang="ko-KR" altLang="en-US" sz="9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NB-008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등록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한 개의 그룹가계부를 생성한다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등록사항 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: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가계부 이름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가계부 설명을 등록한다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16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NB-009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목록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목록을 보는 기능</a:t>
                      </a:r>
                      <a:endParaRPr lang="en-US" altLang="ko-KR" sz="90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한 페이지 모든 항목을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초대받은 그룹가계부를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5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NB-010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이동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그룹가계부로 이동한다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클릭 시 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 등록페이지로 이동한다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23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NB-011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초대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그룹가계부를 이용할 수 있도록 사용자를 초대한다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16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NB-012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통장 및 카드 등록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그룹가계부에 통장 및 카드를 등록한다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등록사항 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: </a:t>
                      </a:r>
                      <a:r>
                        <a:rPr lang="ko-KR" altLang="en-US" sz="900" baseline="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통장명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900" baseline="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카드명을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등록한다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카드와 통장을 같이 보여준다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16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NB-013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통장 및 카드 수정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그룹가계부에 등록된 통장 및 카드를 삭제한다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통장명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카드명을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수정하도록 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통장과 카드를 보여주고 수정하도록 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4492"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</a:pPr>
                      <a:endParaRPr lang="ko-KR" altLang="en-US" sz="10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NB-014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통장 및 카드 삭제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그룹가계부에 등록된 통장 및 카드를 삭제한다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37599"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</a:pPr>
                      <a:endParaRPr lang="ko-KR" altLang="en-US" sz="10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NB-015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(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)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 및 수정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그룹가계부에 등록된 수입 및 지출을 등록 또는 수정한다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지출내역을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대분류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소분류를 지정할 수 있도록 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가장 오래된 등록내역부터 보여준다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2318"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</a:pPr>
                      <a:endParaRPr lang="ko-KR" altLang="en-US" sz="10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NB-016</a:t>
                      </a:r>
                      <a:endParaRPr lang="ko-KR" altLang="en-US" sz="90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(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)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삭제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지출내역을 삭제한다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2318"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</a:pPr>
                      <a:endParaRPr lang="ko-KR" altLang="en-US" sz="10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NB-017</a:t>
                      </a:r>
                      <a:endParaRPr lang="ko-KR" altLang="en-US" sz="90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 삭제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그룹가계부를 삭제한다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하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Menu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요구사항 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28170" y="1336429"/>
          <a:ext cx="11057373" cy="4817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668"/>
                <a:gridCol w="1438849"/>
                <a:gridCol w="1927348"/>
                <a:gridCol w="4015105"/>
                <a:gridCol w="735433"/>
                <a:gridCol w="1863970"/>
              </a:tblGrid>
              <a:tr h="503921"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분류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</a:t>
                      </a:r>
                      <a:r>
                        <a:rPr lang="en-US" altLang="ko-KR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ID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우선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순위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비고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25666">
                <a:tc rowSpan="5"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관리</a:t>
                      </a:r>
                      <a:endParaRPr lang="ko-KR" altLang="en-US" sz="9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NB-018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(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)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개인의 수입 및 지출내역을 등록한다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등록사항 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: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수입내역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수입금액</a:t>
                      </a:r>
                      <a:endParaRPr lang="en-US" altLang="ko-KR" sz="900" baseline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 또는 지출을 입력 시 분류를 선택할 수 있도록 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16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NB-019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누계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보기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해당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월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의 오늘까지의 누계를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256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NB-020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날짜 이동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날짜를 클릭 시 해당 날짜로 이동할 수 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223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NB-021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(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)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수정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수입 및 지출내역을 수정한다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먼저 등록된 내역을 띄워주고 수정할 수 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395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NB-022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(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)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삭제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수입 및 지출내역을 삭제한다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먼저 등록된 내역을 띄워주고 삭제할 수 있도록 한다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3163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보고서 관리</a:t>
                      </a:r>
                      <a:endParaRPr lang="ko-KR" altLang="en-US" sz="900" i="1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NB-023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보고서 보기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1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년단위로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 통계를 내서 보여주는 기능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월마다 총 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지출금액을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상세내역에는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대분류별로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통계를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그래프로 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지출을 표시해주고 비교할 수 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그래프근처로 커서를 올리면 정확한 수입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지출금액을 표시해준다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지출총액을 표시해준다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지출분류 중 가장 많이 지출한 상위 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5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개 분류를 표시해준다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74492"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</a:pPr>
                      <a:endParaRPr lang="ko-KR" altLang="en-US" sz="10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NB-024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월 이동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클릭시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작년과 내년으로 이동할 수 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Menu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요구사항 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80925" y="1239721"/>
          <a:ext cx="11057373" cy="506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668"/>
                <a:gridCol w="1438849"/>
                <a:gridCol w="1927348"/>
                <a:gridCol w="4015105"/>
                <a:gridCol w="735433"/>
                <a:gridCol w="1863970"/>
              </a:tblGrid>
              <a:tr h="477707"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분류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</a:t>
                      </a:r>
                      <a:r>
                        <a:rPr lang="en-US" altLang="ko-KR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ID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요구사항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우선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순위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Bef>
                          <a:spcPts val="400"/>
                        </a:spcBef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비고</a:t>
                      </a:r>
                      <a:endParaRPr lang="ko-KR" altLang="en-US" sz="1400" b="0" dirty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30610">
                <a:tc rowSpan="9"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게시판 관리</a:t>
                      </a:r>
                      <a:endParaRPr lang="ko-KR" altLang="en-US" sz="9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NB-025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글 등록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게시글을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등록한다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파일 첨부 기능</a:t>
                      </a:r>
                      <a:endParaRPr lang="en-US" altLang="ko-KR" sz="90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제목을 쓰고 내용을 입력하는 순서</a:t>
                      </a:r>
                      <a:endParaRPr lang="en-US" altLang="ko-KR" sz="90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입력하다가 취소가 가능하다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73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NB-026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글 목록 보기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글을 모두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글이 등록된 순서번호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제목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작성자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작성일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조회수를 보여준다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글을 클릭 시에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등록된 내용을 보여준다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40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NB-027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글 검색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글을 검색한다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특정 단어로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검색시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한글자라도 들어가 있으면 검색결과를 표시해준다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상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40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NB-028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글 수정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글을 수정한다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내용을 보여주고 수정할 수 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7325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NB-029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댓글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등록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글에 대한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댓글을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등록한다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먼저 쓴 순서대로 </a:t>
                      </a:r>
                      <a:r>
                        <a:rPr lang="ko-KR" altLang="en-US" sz="900" baseline="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댓글을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표시한다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baseline="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글내용을</a:t>
                      </a:r>
                      <a:r>
                        <a:rPr lang="ko-KR" altLang="en-US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쓸 수 있도록 한다</a:t>
                      </a:r>
                      <a:r>
                        <a:rPr lang="en-US" altLang="ko-KR" sz="90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40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NB-030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댓글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수정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삭제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등록한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댓글을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수정 및 삭제한다</a:t>
                      </a:r>
                      <a:endParaRPr lang="en-US" altLang="ko-KR" sz="90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등록한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댓글내용을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보여주고 수정 및 삭제할 수 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57325"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</a:pPr>
                      <a:endParaRPr lang="ko-KR" altLang="en-US" sz="10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NB-031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답글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등록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등록된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댓글에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대한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답글을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등록한다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먼저 쓴 순서대로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답글을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표시한다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답글내용을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쓸 수 있도록 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4083"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</a:pPr>
                      <a:endParaRPr lang="ko-KR" altLang="en-US" sz="10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NB-032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답글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수정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/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삭제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등록한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답글을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수정 및 삭제한다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- 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등록한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답글내용을</a:t>
                      </a: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보여주고 수정 및 삭제할 수 </a:t>
                      </a:r>
                      <a:r>
                        <a:rPr lang="ko-KR" altLang="en-US" sz="900" dirty="0" err="1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있도록한다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0753">
                <a:tc vMerge="1"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</a:pPr>
                      <a:endParaRPr lang="ko-KR" altLang="en-US" sz="1000" i="1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NB-033</a:t>
                      </a:r>
                      <a:endParaRPr lang="ko-KR" altLang="en-US" sz="90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글 삭제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등록한 글을 삭제한다</a:t>
                      </a:r>
                      <a:r>
                        <a:rPr lang="en-US" altLang="ko-KR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400"/>
                        </a:spcBef>
                      </a:pPr>
                      <a:r>
                        <a:rPr lang="ko-KR" altLang="en-US" sz="90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중</a:t>
                      </a: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spcBef>
                          <a:spcPts val="400"/>
                        </a:spcBef>
                      </a:pPr>
                      <a:endParaRPr lang="ko-KR" altLang="en-US" sz="90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Menu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린 </a:t>
            </a:r>
            <a:r>
              <a:rPr lang="ko-KR" altLang="en-US" sz="20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캠버스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10810"/>
              </p:ext>
            </p:extLst>
          </p:nvPr>
        </p:nvGraphicFramePr>
        <p:xfrm>
          <a:off x="1926827" y="1408874"/>
          <a:ext cx="8966845" cy="4614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368"/>
                <a:gridCol w="1793368"/>
                <a:gridCol w="896686"/>
                <a:gridCol w="764274"/>
                <a:gridCol w="1808927"/>
                <a:gridCol w="1910222"/>
              </a:tblGrid>
              <a:tr h="1813023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문제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/>
                      <a:endParaRPr lang="en-US" altLang="ko-KR" sz="1000" b="0" dirty="0" smtClean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여러 사람이 함께 관리 할 수 있는 가계부가 없다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 (ex.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가족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모임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)</a:t>
                      </a: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2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많은 기능을 제공하면서 정보공유를 할 수 있는 가계부가 없다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1200" b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솔루션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/>
                      <a:endParaRPr lang="en-US" altLang="ko-KR" sz="1400" b="0" dirty="0" smtClean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여러 사람이 함께 관리하는 그룹 가계부를 만든다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다양한 기능을 제공하는 가계부에 커뮤니티 게시판을 추가한다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1200" b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고유의 가치제안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/>
                      <a:endParaRPr lang="en-US" altLang="ko-KR" sz="1200" b="0" dirty="0" smtClean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/>
                      <a:r>
                        <a:rPr lang="en-US" altLang="ko-KR" sz="1200" b="0" dirty="0" smtClean="0">
                          <a:ln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-</a:t>
                      </a:r>
                      <a:r>
                        <a:rPr lang="en-US" altLang="ko-KR" sz="1200" b="0" baseline="0" dirty="0" smtClean="0">
                          <a:ln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</a:t>
                      </a: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다른 곳과 비교해도 손색없는 다양한 기능을 가진 가계부와 자신의 의견을 자유롭고 넓게 공유할 수 있는 커뮤니티게시판을 가지고 있다</a:t>
                      </a:r>
                      <a:r>
                        <a:rPr lang="en-US" altLang="ko-KR" sz="1200" b="0" baseline="0" dirty="0" smtClean="0">
                          <a:ln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200" b="0" baseline="0" dirty="0" smtClean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/>
                      <a:endParaRPr lang="en-US" altLang="ko-KR" sz="1200" b="0" baseline="0" dirty="0" smtClean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/>
                      <a:endParaRPr lang="en-US" altLang="ko-KR" sz="1200" b="0" baseline="0" dirty="0" smtClean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상위개념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/>
                      <a:endParaRPr lang="en-US" altLang="ko-KR" sz="1200" b="0" dirty="0" smtClean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/>
                      <a:r>
                        <a:rPr lang="en-US" altLang="ko-KR" sz="1200" b="0" dirty="0" smtClean="0">
                          <a:ln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- </a:t>
                      </a:r>
                      <a:r>
                        <a:rPr lang="en-US" altLang="ko-KR" sz="1200" b="0" baseline="0" dirty="0" smtClean="0">
                          <a:ln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자신이 필요한 기능을 추가할 수 있고</a:t>
                      </a:r>
                      <a:r>
                        <a:rPr lang="en-US" altLang="ko-KR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커뮤니티를 동시사용 가능한 가계부사이트</a:t>
                      </a:r>
                      <a:r>
                        <a:rPr lang="en-US" altLang="ko-KR" sz="1200" b="0" baseline="0" dirty="0" smtClean="0">
                          <a:ln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1200" b="0" dirty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경쟁 우위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/>
                      <a:endParaRPr lang="en-US" altLang="ko-KR" sz="1200" b="0" dirty="0" smtClean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n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쉽고 편리한 사용기능</a:t>
                      </a:r>
                      <a:endParaRPr lang="en-US" altLang="ko-KR" sz="12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폭넓은 사용가능기능</a:t>
                      </a:r>
                      <a:endParaRPr lang="en-US" altLang="ko-KR" sz="12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그룹으로 접근 가능한 </a:t>
                      </a:r>
                      <a:endParaRPr lang="en-US" altLang="ko-KR" sz="12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 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가계부</a:t>
                      </a:r>
                      <a:endParaRPr lang="en-US" altLang="ko-KR" sz="12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고객 군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/>
                      <a:endParaRPr lang="en-US" altLang="ko-KR" sz="8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더욱 세부화된 가계부를 찾는 고객</a:t>
                      </a:r>
                      <a:endParaRPr lang="en-US" altLang="ko-KR" sz="12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재화를 관리하기 힘든 고객</a:t>
                      </a:r>
                      <a:endParaRPr lang="en-US" altLang="ko-KR" sz="12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자신의 재화관리에 대해 도움을 받거나 의견을 나누고 싶은 고객</a:t>
                      </a:r>
                      <a:endParaRPr lang="en-US" altLang="ko-KR" sz="1200" b="0" baseline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200" b="0" baseline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endParaRPr lang="en-US" altLang="ko-KR" sz="1200" b="0" baseline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얼리어답터</a:t>
                      </a:r>
                      <a:endParaRPr lang="en-US" altLang="ko-KR" sz="1200" b="0" baseline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재산관리에 민감한 사람</a:t>
                      </a:r>
                      <a:endParaRPr lang="en-US" altLang="ko-KR" sz="1200" b="0" baseline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>
                        <a:buFontTx/>
                        <a:buNone/>
                      </a:pPr>
                      <a:endParaRPr lang="en-US" altLang="ko-KR" sz="12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1302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핵심지표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/>
                      <a:endParaRPr lang="en-US" altLang="ko-KR" sz="1200" b="0" dirty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/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회원가입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로그인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수입지출관리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일정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지출관련보고서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그룹가계부생성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가계부공유</a:t>
                      </a:r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커뮤니티게시판</a:t>
                      </a:r>
                      <a:endParaRPr lang="en-US" altLang="ko-KR" sz="1200" b="0" dirty="0" smtClean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채널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/>
                      <a:endParaRPr lang="en-US" altLang="ko-KR" sz="1200" b="0" dirty="0" smtClean="0">
                        <a:ln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  <a:p>
                      <a:pPr latinLnBrk="1"/>
                      <a:r>
                        <a:rPr lang="en-US" altLang="ko-KR" sz="1200" b="0" dirty="0" smtClean="0">
                          <a:ln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- </a:t>
                      </a:r>
                      <a:r>
                        <a:rPr lang="ko-KR" altLang="en-US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웹</a:t>
                      </a:r>
                      <a:endParaRPr lang="ko-KR" altLang="en-US" sz="1200" b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8920"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n w="6350"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40" pitchFamily="18" charset="-127"/>
                          <a:ea typeface="-윤고딕340" pitchFamily="18" charset="-127"/>
                        </a:rPr>
                        <a:t>비용구조</a:t>
                      </a:r>
                      <a:endParaRPr lang="en-US" altLang="ko-KR" sz="1400" b="0" dirty="0" smtClean="0">
                        <a:ln w="6350"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/>
                      <a:r>
                        <a:rPr lang="en-US" altLang="ko-KR" sz="1200" b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-</a:t>
                      </a:r>
                      <a:r>
                        <a:rPr lang="en-US" altLang="ko-KR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유지보수비</a:t>
                      </a:r>
                      <a:r>
                        <a:rPr lang="en-US" altLang="ko-KR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인건비</a:t>
                      </a:r>
                      <a:r>
                        <a:rPr lang="en-US" altLang="ko-KR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서버 유지 비용</a:t>
                      </a:r>
                      <a:r>
                        <a:rPr lang="en-US" altLang="ko-KR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endParaRPr lang="ko-KR" altLang="en-US" sz="1200" b="0" dirty="0">
                        <a:ln w="6350">
                          <a:solidFill>
                            <a:schemeClr val="bg2">
                              <a:lumMod val="50000"/>
                              <a:alpha val="3000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latin typeface="-윤고딕340" pitchFamily="18" charset="-127"/>
                          <a:ea typeface="-윤고딕340" pitchFamily="18" charset="-127"/>
                        </a:rPr>
                        <a:t>수익 원</a:t>
                      </a:r>
                      <a:endParaRPr lang="en-US" altLang="ko-KR" sz="1400" b="0" dirty="0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-윤고딕340" pitchFamily="18" charset="-127"/>
                        <a:ea typeface="-윤고딕340" pitchFamily="18" charset="-127"/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200" b="0" baseline="0" dirty="0" smtClean="0">
                          <a:ln w="6350">
                            <a:solidFill>
                              <a:schemeClr val="bg2">
                                <a:lumMod val="50000"/>
                                <a:alpha val="3000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-윤고딕320" pitchFamily="18" charset="-127"/>
                          <a:ea typeface="-윤고딕320" pitchFamily="18" charset="-127"/>
                        </a:rPr>
                        <a:t> 광고를 통한 수익</a:t>
                      </a:r>
                      <a:endParaRPr lang="en-US" altLang="ko-KR" sz="1200" b="0" dirty="0" smtClean="0"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Usecase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다이어그램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146" name="Picture 2" descr="C:\Users\kosta\Desktop\유다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7330" y="1046348"/>
            <a:ext cx="6543870" cy="472692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791833" y="5893385"/>
            <a:ext cx="277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그룹가계부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Usecase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다이어그램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7170" name="Picture 2" descr="C:\Users\kosta\Desktop\유다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3878" y="1005915"/>
            <a:ext cx="7157634" cy="474942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213849" y="5893385"/>
            <a:ext cx="20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수입 및 지출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Usecase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다이어그램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194" name="Picture 2" descr="C:\Users\kosta\Desktop\유다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9460" y="969869"/>
            <a:ext cx="6404162" cy="512067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073173" y="6042854"/>
            <a:ext cx="2031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Usecase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82643" y="1209624"/>
            <a:ext cx="1209424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rPr>
              <a:t>유즈케이스명</a:t>
            </a:r>
            <a:endParaRPr lang="ko-KR" altLang="en-US" sz="14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92879" y="1209625"/>
            <a:ext cx="1209424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그룹가계부</a:t>
            </a:r>
            <a:endParaRPr lang="en-US" altLang="ko-KR" sz="1200" dirty="0" smtClean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  <a:p>
            <a:pPr algn="ctr"/>
            <a:r>
              <a:rPr lang="ko-KR" altLang="en-US" sz="12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회원초대</a:t>
            </a:r>
            <a:endParaRPr lang="ko-KR" altLang="en-US" sz="12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03114" y="1209625"/>
            <a:ext cx="1209424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rPr>
              <a:t>작성자</a:t>
            </a:r>
            <a:endParaRPr lang="ko-KR" altLang="en-US" sz="14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13349" y="1209625"/>
            <a:ext cx="1209424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이지현</a:t>
            </a:r>
            <a:endParaRPr lang="ko-KR" altLang="en-US" sz="12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23584" y="1209625"/>
            <a:ext cx="1209424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rPr>
              <a:t>우선순위</a:t>
            </a:r>
            <a:endParaRPr lang="ko-KR" altLang="en-US" sz="14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33819" y="1209624"/>
            <a:ext cx="1209424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중</a:t>
            </a:r>
            <a:endParaRPr lang="ko-KR" altLang="en-US" sz="12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75505" y="1731466"/>
            <a:ext cx="7303597" cy="44935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목표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가계부에 회원을 초대한다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액터</a:t>
            </a: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그룹가계부를 생성한 리더</a:t>
            </a:r>
            <a:endParaRPr lang="en-US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시작점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리더가 초대하기 버튼을 클릭한다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선조건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리더가 그룹 가계부를 생성한다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후조건</a:t>
            </a: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 성공 시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초대한 회원들의 로그인 성공 화면에 그룹 가계부의 이름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리더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가계부설명이 명시된 목록이 추가된다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endParaRPr lang="en-US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주요 성공 시나리오</a:t>
            </a:r>
            <a:endParaRPr lang="en-US" altLang="ko-KR" sz="11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1.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가계부를 생성 후 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해당 가계부로 이동한다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2.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메뉴 중 그룹 멤버 관리를 누른 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멤버 관리 페이지로 이동한다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3.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가계부에 초대하고 싶은 회원의 </a:t>
            </a:r>
            <a:r>
              <a:rPr lang="ko-KR" altLang="en-US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이메일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주소를 입력한다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4.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회원 초대를 하기 전 입력된 </a:t>
            </a:r>
            <a:r>
              <a:rPr lang="ko-KR" altLang="en-US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이메일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주소가 등록된 회원의 </a:t>
            </a:r>
            <a:r>
              <a:rPr lang="ko-KR" altLang="en-US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이메일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주소인지 확인한다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 lvl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5.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회원 초대 버튼을 누른다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vl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6.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 성공 시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회원 목록에 초대한 회원의 </a:t>
            </a:r>
            <a:r>
              <a:rPr lang="ko-KR" altLang="ko-KR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이메일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주소와 초대 상태가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‘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 중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’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으로 보여진다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7-1. 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가계부에 초대된 회원이 승낙 버튼을 누른 경우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회원 관리 목록에 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해당 회원의 초대 상태가 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‘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 중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’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에서 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‘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 완료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’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 바뀐다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7-2.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가계부에 초대된 회원이 거절 버튼을 누른 경우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회원 관리 목록에 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해당 회원의 초대 상태가 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‘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 중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’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에서 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‘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거부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’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 바뀌고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우측에 삭제하기 버튼이 생긴다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7-2-1)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회원 관리 목록에서 해당 회원이 삭제된다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</a:endParaRPr>
          </a:p>
          <a:p>
            <a:pPr>
              <a:spcBef>
                <a:spcPts val="600"/>
              </a:spcBef>
            </a:pPr>
            <a:endParaRPr lang="en-US" altLang="ko-KR" sz="1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8CACE0"/>
            </a:gs>
            <a:gs pos="84000">
              <a:srgbClr val="FED3DC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3225" y="218473"/>
            <a:ext cx="11605550" cy="6421055"/>
          </a:xfrm>
          <a:prstGeom prst="rect">
            <a:avLst/>
          </a:prstGeom>
          <a:noFill/>
          <a:ln w="5715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409249" y="1772685"/>
            <a:ext cx="3373502" cy="3483521"/>
            <a:chOff x="4409249" y="1566207"/>
            <a:chExt cx="3373502" cy="3483521"/>
          </a:xfrm>
        </p:grpSpPr>
        <p:grpSp>
          <p:nvGrpSpPr>
            <p:cNvPr id="25" name="그룹 24"/>
            <p:cNvGrpSpPr/>
            <p:nvPr/>
          </p:nvGrpSpPr>
          <p:grpSpPr>
            <a:xfrm>
              <a:off x="4409249" y="1566207"/>
              <a:ext cx="3373502" cy="2465930"/>
              <a:chOff x="4728279" y="2326342"/>
              <a:chExt cx="2094976" cy="153136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5183502" y="3218877"/>
                <a:ext cx="1183107" cy="50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" name="이등변 삼각형 13"/>
              <p:cNvSpPr/>
              <p:nvPr/>
            </p:nvSpPr>
            <p:spPr>
              <a:xfrm>
                <a:off x="4728279" y="3218365"/>
                <a:ext cx="2094976" cy="639342"/>
              </a:xfrm>
              <a:custGeom>
                <a:avLst/>
                <a:gdLst/>
                <a:ahLst/>
                <a:cxnLst/>
                <a:rect l="l" t="t" r="r" b="b"/>
                <a:pathLst>
                  <a:path w="2255291" h="811705">
                    <a:moveTo>
                      <a:pt x="470789" y="0"/>
                    </a:moveTo>
                    <a:lnTo>
                      <a:pt x="542579" y="0"/>
                    </a:lnTo>
                    <a:lnTo>
                      <a:pt x="108472" y="744474"/>
                    </a:lnTo>
                    <a:lnTo>
                      <a:pt x="2146820" y="744474"/>
                    </a:lnTo>
                    <a:lnTo>
                      <a:pt x="1712714" y="0"/>
                    </a:lnTo>
                    <a:lnTo>
                      <a:pt x="1784502" y="0"/>
                    </a:lnTo>
                    <a:lnTo>
                      <a:pt x="2255291" y="811705"/>
                    </a:lnTo>
                    <a:lnTo>
                      <a:pt x="0" y="8117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" name="직사각형 14"/>
              <p:cNvSpPr/>
              <p:nvPr/>
            </p:nvSpPr>
            <p:spPr>
              <a:xfrm>
                <a:off x="5171597" y="2326342"/>
                <a:ext cx="1206887" cy="425380"/>
              </a:xfrm>
              <a:custGeom>
                <a:avLst/>
                <a:gdLst/>
                <a:ahLst/>
                <a:cxnLst/>
                <a:rect l="l" t="t" r="r" b="b"/>
                <a:pathLst>
                  <a:path w="1206887" h="425380">
                    <a:moveTo>
                      <a:pt x="604172" y="0"/>
                    </a:moveTo>
                    <a:lnTo>
                      <a:pt x="860358" y="374527"/>
                    </a:lnTo>
                    <a:lnTo>
                      <a:pt x="1206887" y="374527"/>
                    </a:lnTo>
                    <a:lnTo>
                      <a:pt x="1206887" y="425380"/>
                    </a:lnTo>
                    <a:lnTo>
                      <a:pt x="895142" y="425380"/>
                    </a:lnTo>
                    <a:lnTo>
                      <a:pt x="826747" y="425380"/>
                    </a:lnTo>
                    <a:lnTo>
                      <a:pt x="724716" y="425380"/>
                    </a:lnTo>
                    <a:lnTo>
                      <a:pt x="724716" y="374527"/>
                    </a:lnTo>
                    <a:lnTo>
                      <a:pt x="791776" y="374527"/>
                    </a:lnTo>
                    <a:lnTo>
                      <a:pt x="604172" y="101722"/>
                    </a:lnTo>
                    <a:lnTo>
                      <a:pt x="416569" y="374527"/>
                    </a:lnTo>
                    <a:lnTo>
                      <a:pt x="482171" y="374527"/>
                    </a:lnTo>
                    <a:lnTo>
                      <a:pt x="482171" y="425380"/>
                    </a:lnTo>
                    <a:lnTo>
                      <a:pt x="381598" y="425380"/>
                    </a:lnTo>
                    <a:lnTo>
                      <a:pt x="313203" y="425380"/>
                    </a:lnTo>
                    <a:lnTo>
                      <a:pt x="0" y="425380"/>
                    </a:lnTo>
                    <a:lnTo>
                      <a:pt x="0" y="374527"/>
                    </a:lnTo>
                    <a:lnTo>
                      <a:pt x="347988" y="3745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4" name="사다리꼴 30"/>
              <p:cNvSpPr/>
              <p:nvPr/>
            </p:nvSpPr>
            <p:spPr>
              <a:xfrm rot="10800000">
                <a:off x="5707677" y="2633477"/>
                <a:ext cx="134797" cy="118245"/>
              </a:xfrm>
              <a:custGeom>
                <a:avLst/>
                <a:gdLst/>
                <a:ahLst/>
                <a:cxnLst/>
                <a:rect l="l" t="t" r="r" b="b"/>
                <a:pathLst>
                  <a:path w="146523" h="131117">
                    <a:moveTo>
                      <a:pt x="73259" y="131117"/>
                    </a:moveTo>
                    <a:lnTo>
                      <a:pt x="43317" y="61638"/>
                    </a:lnTo>
                    <a:lnTo>
                      <a:pt x="0" y="110905"/>
                    </a:lnTo>
                    <a:lnTo>
                      <a:pt x="27726" y="0"/>
                    </a:lnTo>
                    <a:lnTo>
                      <a:pt x="118795" y="0"/>
                    </a:lnTo>
                    <a:lnTo>
                      <a:pt x="146523" y="110909"/>
                    </a:lnTo>
                    <a:lnTo>
                      <a:pt x="103202" y="616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b="1" dirty="0"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5687345" y="2602672"/>
                <a:ext cx="175461" cy="47651"/>
                <a:chOff x="4473234" y="1244425"/>
                <a:chExt cx="190743" cy="52810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4473234" y="1268430"/>
                  <a:ext cx="28800" cy="28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 b="1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635177" y="1268435"/>
                  <a:ext cx="28800" cy="28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 b="1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4554282" y="1244425"/>
                  <a:ext cx="28800" cy="28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 b="1" dirty="0"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5121475" y="2780159"/>
                <a:ext cx="1308578" cy="401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800" b="1" spc="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4935D"/>
                    </a:solidFill>
                    <a:latin typeface="Century Gothic" pitchFamily="34" charset="0"/>
                  </a:defRPr>
                </a:lvl1pPr>
              </a:lstStyle>
              <a:p>
                <a:pPr algn="ctr"/>
                <a:r>
                  <a:rPr lang="en-US" altLang="ko-KR" sz="3600" spc="0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PROJECT</a:t>
                </a:r>
                <a:endParaRPr lang="ko-KR" altLang="en-US" sz="3600" spc="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35121" y="3305896"/>
                <a:ext cx="1281302" cy="51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800" b="1" spc="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4935D"/>
                    </a:solidFill>
                    <a:latin typeface="Century Gothic" pitchFamily="34" charset="0"/>
                  </a:defRPr>
                </a:lvl1pPr>
              </a:lstStyle>
              <a:p>
                <a:pPr algn="ctr"/>
                <a:r>
                  <a:rPr lang="en-US" altLang="ko-KR" sz="4800" spc="0" dirty="0" smtClean="0"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  <a:cs typeface="Arial" panose="020B0604020202020204" pitchFamily="34" charset="0"/>
                  </a:rPr>
                  <a:t>SALIM</a:t>
                </a:r>
                <a:endParaRPr lang="ko-KR" altLang="en-US" sz="4800" spc="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4416372" y="4561003"/>
              <a:ext cx="3356915" cy="488725"/>
              <a:chOff x="4536369" y="4905132"/>
              <a:chExt cx="3356915" cy="488725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536369" y="5371857"/>
                <a:ext cx="3356915" cy="2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gradFill>
                    <a:gsLst>
                      <a:gs pos="0">
                        <a:srgbClr val="FFA543"/>
                      </a:gs>
                      <a:gs pos="79000">
                        <a:srgbClr val="DD5F7A"/>
                      </a:gs>
                    </a:gsLst>
                    <a:lin ang="0" scaled="0"/>
                  </a:gra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536369" y="4905132"/>
                <a:ext cx="3356915" cy="2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gradFill>
                    <a:gsLst>
                      <a:gs pos="0">
                        <a:srgbClr val="FFA543"/>
                      </a:gs>
                      <a:gs pos="79000">
                        <a:srgbClr val="DD5F7A"/>
                      </a:gs>
                    </a:gsLst>
                    <a:lin ang="0" scaled="0"/>
                  </a:gra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56079" y="4963222"/>
                <a:ext cx="19175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800" b="1" spc="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4935D"/>
                    </a:solidFill>
                    <a:latin typeface="Century Gothic" pitchFamily="34" charset="0"/>
                  </a:defRPr>
                </a:lvl1pPr>
              </a:lstStyle>
              <a:p>
                <a:pPr algn="ctr"/>
                <a:r>
                  <a:rPr lang="en-US" altLang="ko-KR" sz="2000" b="0" spc="0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Made in </a:t>
                </a:r>
                <a:r>
                  <a:rPr lang="ko-KR" altLang="en-US" sz="2000" b="0" spc="0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  <a:cs typeface="Arial" panose="020B0604020202020204" pitchFamily="34" charset="0"/>
                  </a:rPr>
                  <a:t>살림꾼</a:t>
                </a:r>
                <a:endParaRPr lang="ko-KR" altLang="en-US" sz="2000" b="0" spc="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692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Usecase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50562" y="1595704"/>
            <a:ext cx="7292877" cy="421956"/>
            <a:chOff x="2450563" y="1595704"/>
            <a:chExt cx="7260600" cy="421956"/>
          </a:xfrm>
        </p:grpSpPr>
        <p:sp>
          <p:nvSpPr>
            <p:cNvPr id="8" name="직사각형 7"/>
            <p:cNvSpPr/>
            <p:nvPr/>
          </p:nvSpPr>
          <p:spPr>
            <a:xfrm>
              <a:off x="2450563" y="1595704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유즈케이스명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660799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그룹가계부</a:t>
              </a:r>
              <a:endParaRPr lang="en-US" altLang="ko-KR" sz="12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회원초대 응답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71034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작성자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081269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이지현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91504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우선순위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01739" y="1595704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중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43425" y="2117546"/>
            <a:ext cx="7303597" cy="31239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목표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초대받은 가계부에 응답한다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액터</a:t>
            </a: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가계부에 초대된 회원</a:t>
            </a:r>
            <a:endParaRPr lang="en-US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시작점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로그인 성공 화면에서 초대 받은 그룹 가계부를 조회한다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선조건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그룹 가계부의 리더가 회원을 초대한다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후조건</a:t>
            </a: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: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 가입 시 등록한 내용이 시스템에 저장되어야 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주요 성공 시나리오</a:t>
            </a:r>
            <a:endParaRPr lang="en-US" altLang="ko-KR" sz="11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 </a:t>
            </a:r>
            <a:r>
              <a:rPr lang="ko-KR" altLang="en-US" sz="105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초대 받은 그룹 가계부에 승낙 버튼을 누른 경우</a:t>
            </a:r>
            <a:endParaRPr lang="en-US" altLang="ko-KR" sz="105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1. 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로그인 성공 시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 받은 그룹 가계부에 승낙 버튼을 누른다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2. 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로그인 성공 화면에서 나의 가계부 목록에 초대를 승낙한 가계부 목록이 등록된다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>
              <a:spcBef>
                <a:spcPts val="600"/>
              </a:spcBef>
            </a:pPr>
            <a:endParaRPr lang="en-US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 초대 받은 그룹 가계부에 거절 버튼을 누른 경우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1.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로그인 성공 시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초대 받은 그룹 가계부에 거부 버튼을 누른다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</a:t>
            </a:r>
            <a:r>
              <a:rPr lang="en-US" altLang="ko-KR" sz="1000" dirty="0" smtClean="0">
                <a:ln w="6350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2. </a:t>
            </a:r>
            <a:r>
              <a:rPr lang="ko-KR" altLang="en-US" sz="1000" dirty="0" smtClean="0">
                <a:ln w="6350"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거부한 가계부 목록이 초대 받은 그룹 가계부 목록에서 삭제된다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Usecase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61282" y="1595704"/>
            <a:ext cx="1495737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rPr>
              <a:t>유즈케이스명</a:t>
            </a:r>
            <a:endParaRPr lang="ko-KR" altLang="en-US" sz="14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58023" y="1595705"/>
            <a:ext cx="1495737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수입관리하기</a:t>
            </a:r>
            <a:endParaRPr lang="ko-KR" altLang="en-US" sz="12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54763" y="1595705"/>
            <a:ext cx="1495737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rPr>
              <a:t>작성자</a:t>
            </a:r>
            <a:endParaRPr lang="ko-KR" altLang="en-US" sz="14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51503" y="1595705"/>
            <a:ext cx="1495737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김세린</a:t>
            </a:r>
            <a:endParaRPr lang="ko-KR" altLang="en-US" sz="12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48242" y="1595705"/>
            <a:ext cx="1495737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rPr>
              <a:t>우선순위</a:t>
            </a:r>
            <a:endParaRPr lang="ko-KR" altLang="en-US" sz="14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344982" y="1595704"/>
            <a:ext cx="1495737" cy="42195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상</a:t>
            </a:r>
            <a:endParaRPr lang="ko-KR" altLang="en-US" sz="1200" dirty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54145" y="2117546"/>
            <a:ext cx="4881935" cy="380104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목표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수입을 관리하기 위한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Usecase</a:t>
            </a:r>
            <a:r>
              <a:rPr lang="en-US" altLang="ko-KR" sz="10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ko-KR" sz="1100" b="1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액터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로그인한 회원</a:t>
            </a:r>
          </a:p>
          <a:p>
            <a:pPr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시작점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</a:t>
            </a:r>
            <a:r>
              <a:rPr lang="ko-KR" altLang="ko-KR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로그인에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성공했을 때</a:t>
            </a:r>
          </a:p>
          <a:p>
            <a:pPr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선조건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사용자는 로그인 상태여야 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ko-KR" sz="1100" b="1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후조건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: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입력한 내역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금액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분류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메모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날짜의 변경 내용이 저장돼서 조회되어야 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주요 성공 시나리오</a:t>
            </a:r>
            <a:endParaRPr lang="ko-KR" altLang="ko-KR" sz="11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현재 날짜에 수입을 입력할 수 있는 칸을 보여준다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입력하고자 하는 날짜를 선택하면 그 날짜의 수입입력란을 보여준다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수입내역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금액을 입력하고 그 수입의 </a:t>
            </a:r>
            <a:r>
              <a:rPr lang="ko-KR" altLang="ko-KR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대분류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소분류를 선택한다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해당일에 메모할 것이 있으면 메모를 입력한다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저장버튼을 누른다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저장한 내용과 다시 입력할 수 있는 칸이 보여진다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입력한 내용을 삭제하려면 체크박스를 선택한다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선택삭제 버튼을 누른다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 후 내용과 입력할 수 있는 칸이 보여진다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endParaRPr lang="en-US" altLang="ko-KR" sz="1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12225" y="2117545"/>
            <a:ext cx="4028495" cy="37996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ko-KR" sz="10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확장 시나리오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3a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수입내역을 입력하지 않은 경우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3a - 1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금액 또는 분류를 입력하면 저장된다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3a - 2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금액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분류도 선택되지 않으면 저장되지 않는다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4a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대 분류는 선택하고 소분류는 선택하지 않은 경우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4a - 1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소분류를 선택하지 않았음을 알린다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4b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입력 가능한 글자수를 초과하는 경우 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4b - 1 : 30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자 이내로 입력해달라고 알린다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4c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금액 칸에 숫자가 아닌 다른 것을 입력하는 경우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4c - 1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숫자만 입력해달라고 알린다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4d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내용을 처음 입력하는 경우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4d - 1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새로 저장된다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4d - 2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기존 내용이 있으면 수정된다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8a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삭제를 선택하지 않고 선택삭제 버튼을 눌렀을 때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8a - 1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삭제할 것을 선택해달라는 알림이 뜬다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Usecase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282162" y="1158824"/>
            <a:ext cx="9802398" cy="421956"/>
            <a:chOff x="1424402" y="1179144"/>
            <a:chExt cx="8979437" cy="421956"/>
          </a:xfrm>
        </p:grpSpPr>
        <p:sp>
          <p:nvSpPr>
            <p:cNvPr id="8" name="직사각형 7"/>
            <p:cNvSpPr/>
            <p:nvPr/>
          </p:nvSpPr>
          <p:spPr>
            <a:xfrm>
              <a:off x="1424402" y="1179144"/>
              <a:ext cx="1495737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유즈케이스명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21143" y="1179145"/>
              <a:ext cx="1495737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일정 변경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17883" y="1179145"/>
              <a:ext cx="1495737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작성자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14623" y="1179145"/>
              <a:ext cx="1495737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신혜선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11362" y="1179145"/>
              <a:ext cx="1495737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우선순위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908102" y="1179144"/>
              <a:ext cx="1495737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상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85185" y="1670506"/>
            <a:ext cx="5074975" cy="475514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목표 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:</a:t>
            </a:r>
            <a:r>
              <a:rPr lang="en-US" altLang="ko-KR" sz="10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특정한 날짜에 대한 일정을 조회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*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등록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*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수정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*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 할 때 사용</a:t>
            </a:r>
          </a:p>
          <a:p>
            <a:pPr>
              <a:spcBef>
                <a:spcPts val="600"/>
              </a:spcBef>
            </a:pPr>
            <a:r>
              <a:rPr lang="ko-KR" altLang="ko-KR" sz="1100" b="1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액터</a:t>
            </a: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회원</a:t>
            </a:r>
          </a:p>
          <a:p>
            <a:pPr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시작점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일정의 달력에서 날짜를 선택했을 때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선조건 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사용자는 로그인 후 일정화면으로 이동한 상태여야 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ko-KR" sz="1100" b="1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후조건</a:t>
            </a: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일정에 대한 변경사항을 저장하고 달력에 변경사항이 적용되어야 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주요 성공 시나리오 </a:t>
            </a:r>
            <a:endParaRPr lang="ko-KR" altLang="ko-KR" sz="11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1.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달력에서 기간을 선택한다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Dialog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에 시작일에 해당하는 정보를 보여준다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		</a:t>
            </a: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A . </a:t>
            </a:r>
            <a:r>
              <a:rPr lang="ko-KR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불러오는 정보</a:t>
            </a: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- </a:t>
            </a:r>
            <a:r>
              <a:rPr lang="ko-KR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일정</a:t>
            </a: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수입 지출 내역</a:t>
            </a: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메모</a:t>
            </a: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3. [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일정 추가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]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하고 싶다면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[ +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버튼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]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을 누른다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		A. </a:t>
            </a:r>
            <a:r>
              <a:rPr lang="ko-KR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입력을 받을 수 있는 줄이 활성화 된다</a:t>
            </a: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9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		B.  </a:t>
            </a:r>
            <a:r>
              <a:rPr lang="ko-KR" altLang="en-US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종료일</a:t>
            </a:r>
            <a:r>
              <a:rPr lang="ko-KR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의 경우 처음 달력에서 선택했던 기간의 마지막 날짜가 지정된다</a:t>
            </a: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9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		C. </a:t>
            </a:r>
            <a:r>
              <a:rPr lang="ko-KR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일정의 정보를 입력한다</a:t>
            </a: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9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4. [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일정 수정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]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하고 싶다면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[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해당 일정 부분을 선택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]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한다</a:t>
            </a:r>
          </a:p>
          <a:p>
            <a:pPr marL="1143000" lvl="2" indent="-228600">
              <a:spcBef>
                <a:spcPts val="600"/>
              </a:spcBef>
            </a:pP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A.</a:t>
            </a:r>
            <a:r>
              <a:rPr lang="ko-KR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입력 창으로 활성화된다</a:t>
            </a: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9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1143000" lvl="2" indent="-228600">
              <a:spcBef>
                <a:spcPts val="600"/>
              </a:spcBef>
            </a:pPr>
            <a:r>
              <a:rPr lang="en-US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B. </a:t>
            </a:r>
            <a:r>
              <a:rPr lang="ko-KR" altLang="ko-KR" sz="9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변경 내용을 입력한다</a:t>
            </a:r>
          </a:p>
          <a:p>
            <a:pPr marL="685800" lvl="1" indent="-22860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5. [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일정 삭제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]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하고 싶다면 삭제하고 싶은 대상의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checkbox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를 선택한 후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[ -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버튼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]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을 누른다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6. [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메모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]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의 내용을 변경하고 싶은 경우 변경 내용을 입력한다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7. [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저장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버튼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]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을 클릭하는 경우 변경사항이 저장된다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685800" lvl="1" indent="-22860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8. [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확인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버튼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]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을 누르는 경우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Dialog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가 사라진다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6785" y="1670506"/>
            <a:ext cx="4617775" cy="47506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ko-KR" altLang="ko-KR" sz="1050" b="1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확장 시나리오 </a:t>
            </a:r>
            <a:endParaRPr lang="ko-KR" altLang="ko-KR" sz="1050" dirty="0" smtClean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3~5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공통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변경내용이 발생하는 경우 저장시점에 달력에 반영된다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4a : input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으로 변경 시 기존 등록되어 있던 일정에 대한 정보를 유지한다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5 : checked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된 대상이 없는 경우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5_1 : ‘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삭제할 대상이 없습니다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’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하고 알린다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7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일정이나 메모에 대한 변경이 없는 경우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7_1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변경된 정보가 없음을 알린다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7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’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저장 가능 글자수가 넘는 경우 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7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’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_1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저장 가능 글자수가 넘었음을 알린 후 해당하는 곳으로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focus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를 맞춤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8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변경사항이 저장되지 않은 경우</a:t>
            </a:r>
          </a:p>
          <a:p>
            <a:pPr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8_1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변경사항이 저장되지 않았음을 알리고 계속 진행 여부를 묻는다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>
              <a:spcBef>
                <a:spcPts val="600"/>
              </a:spcBef>
            </a:pP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Usecase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2450562" y="1301064"/>
            <a:ext cx="7292877" cy="421956"/>
            <a:chOff x="2450563" y="1595704"/>
            <a:chExt cx="7260600" cy="421956"/>
          </a:xfrm>
        </p:grpSpPr>
        <p:sp>
          <p:nvSpPr>
            <p:cNvPr id="8" name="직사각형 7"/>
            <p:cNvSpPr/>
            <p:nvPr/>
          </p:nvSpPr>
          <p:spPr>
            <a:xfrm>
              <a:off x="2450563" y="1595704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유즈케이스명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660799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게시판 글 등록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71034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작성자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081269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이재찬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91504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우선순위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01739" y="1595704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중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43425" y="1863546"/>
            <a:ext cx="7303597" cy="26622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목표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게시판의 글을 등록하기 위한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  <a:r>
              <a:rPr lang="en-US" altLang="ko-KR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Usecase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ko-KR" altLang="ko-KR" sz="1100" b="1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액터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가입되어 있는 회원</a:t>
            </a:r>
          </a:p>
          <a:p>
            <a:pPr latinLnBrk="0"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시작점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게시판의 글쓰기 버튼 클릭 </a:t>
            </a:r>
          </a:p>
          <a:p>
            <a:pPr latinLnBrk="0"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선조건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사용자는 로그인 후 게시판 화면에 들어와 있다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ko-KR" altLang="ko-KR" sz="1100" b="1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후조건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등록한 글을 보여준다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주요성공시나리오</a:t>
            </a:r>
            <a:endParaRPr lang="ko-KR" altLang="ko-KR" sz="11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1.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글쓰기 버튼을 클릭한다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2.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제목과 내용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파일을 입력한다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제목과 내용은 필수 입력 사항이다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3.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시스템이 제목과 내용이 입력 되었는지 검증하고 파일을 첨부했는지 검증한 후에 입력 받은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data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를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DB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에 저장한다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 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4.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 후 작성한 글을 상세화면에서 보여준다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5.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취소 버튼을 클릭 했을 경우 게시 글 리스트로 돌아간다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43425" y="4582160"/>
            <a:ext cx="7303597" cy="95410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>
              <a:spcBef>
                <a:spcPts val="600"/>
              </a:spcBef>
            </a:pPr>
            <a:r>
              <a:rPr lang="ko-KR" altLang="en-US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확장시나리오</a:t>
            </a:r>
            <a:endParaRPr lang="en-US" altLang="ko-KR" sz="1100" b="1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2a :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필수 입력 사항을 입력하지 않은 경우</a:t>
            </a:r>
            <a:endParaRPr lang="en-US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  2a1 :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글 등록 폼으로 돌아간다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  2a2 :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제목과 내용은 필수 입력 사항이라고 알려준다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Usecase</a:t>
            </a:r>
            <a:endParaRPr lang="en-US" altLang="ko-KR" sz="3200" dirty="0" smtClean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명세서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2450562" y="1707464"/>
            <a:ext cx="7292877" cy="421956"/>
            <a:chOff x="2450563" y="1595704"/>
            <a:chExt cx="7260600" cy="421956"/>
          </a:xfrm>
        </p:grpSpPr>
        <p:sp>
          <p:nvSpPr>
            <p:cNvPr id="8" name="직사각형 7"/>
            <p:cNvSpPr/>
            <p:nvPr/>
          </p:nvSpPr>
          <p:spPr>
            <a:xfrm>
              <a:off x="2450563" y="1595704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유즈케이스명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660799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댓글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871034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작성자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081269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추혜성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91504" y="1595705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/>
                  </a:solidFill>
                  <a:latin typeface="-윤고딕340" pitchFamily="18" charset="-127"/>
                  <a:ea typeface="-윤고딕340" pitchFamily="18" charset="-127"/>
                </a:rPr>
                <a:t>우선순위</a:t>
              </a:r>
              <a:endParaRPr lang="ko-KR" altLang="en-US" sz="14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/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01739" y="1595704"/>
              <a:ext cx="1209424" cy="421955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n w="6350"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itchFamily="18" charset="-127"/>
                  <a:ea typeface="-윤고딕320" pitchFamily="18" charset="-127"/>
                </a:rPr>
                <a:t>중</a:t>
              </a:r>
              <a:endParaRPr lang="ko-KR" altLang="en-US" sz="1200" dirty="0">
                <a:ln w="6350"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20" pitchFamily="18" charset="-127"/>
                <a:ea typeface="-윤고딕320" pitchFamily="18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43425" y="2269946"/>
            <a:ext cx="7303597" cy="26622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목표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들의 원활한 커뮤니케이션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ko-KR" altLang="ko-KR" sz="1100" b="1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액터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회원</a:t>
            </a:r>
          </a:p>
          <a:p>
            <a:pPr latinLnBrk="0"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시작점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게시 글에 들어가야 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선조건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 </a:t>
            </a:r>
            <a:r>
              <a:rPr lang="ko-KR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가 로그인 상태여야 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ko-KR" altLang="ko-KR" sz="1100" b="1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후조건</a:t>
            </a:r>
            <a:r>
              <a:rPr lang="en-US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:</a:t>
            </a: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댓글 작성 기능이 있어야 하고 댓글 등록 시 저장되어야 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ko-KR" altLang="ko-KR" sz="1100" b="1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20" pitchFamily="18" charset="-127"/>
                <a:ea typeface="-윤고딕320" pitchFamily="18" charset="-127"/>
              </a:rPr>
              <a:t>주요성공시나리오</a:t>
            </a:r>
            <a:endParaRPr lang="ko-KR" altLang="ko-KR" sz="11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1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1.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사용자가 </a:t>
            </a:r>
            <a:r>
              <a:rPr lang="ko-KR" altLang="en-US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게시글에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들어간다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2.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댓글 입력 폼 안에 입력한다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3.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등록 후 수정할 내용이 있다면 수정 버튼을 통해 수정한다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4. </a:t>
            </a:r>
            <a:r>
              <a:rPr lang="ko-KR" altLang="en-US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댓글이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마음에 들지 않거나 필요 없는 경우 삭제 버튼을 통해 삭제한다</a:t>
            </a: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.</a:t>
            </a:r>
            <a:endParaRPr lang="ko-KR" altLang="ko-KR" sz="1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latinLnBrk="0">
              <a:spcBef>
                <a:spcPts val="600"/>
              </a:spcBef>
            </a:pPr>
            <a:r>
              <a:rPr lang="en-US" altLang="ko-KR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5. 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댓글 작성자에게 궁금한 점이 있다면 </a:t>
            </a:r>
            <a:r>
              <a:rPr lang="ko-KR" altLang="en-US" sz="1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답글</a:t>
            </a:r>
            <a:r>
              <a:rPr lang="ko-KR" altLang="en-US" sz="1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입력 폼 안에 입력 후 등록버튼을 통해 등록한다</a:t>
            </a:r>
            <a:endParaRPr lang="ko-KR" altLang="ko-KR" sz="1000" dirty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Budget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501896" y="491068"/>
            <a:ext cx="9010121" cy="5935132"/>
            <a:chOff x="1141412" y="491068"/>
            <a:chExt cx="9010121" cy="5935132"/>
          </a:xfrm>
        </p:grpSpPr>
        <p:pic>
          <p:nvPicPr>
            <p:cNvPr id="16" name="그림 15" descr="SALIM_Class_D_b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1412" y="1378583"/>
              <a:ext cx="6038321" cy="4676141"/>
            </a:xfrm>
            <a:prstGeom prst="rect">
              <a:avLst/>
            </a:prstGeom>
          </p:spPr>
        </p:pic>
        <p:grpSp>
          <p:nvGrpSpPr>
            <p:cNvPr id="17" name="그룹 25"/>
            <p:cNvGrpSpPr/>
            <p:nvPr/>
          </p:nvGrpSpPr>
          <p:grpSpPr>
            <a:xfrm>
              <a:off x="7887107" y="491068"/>
              <a:ext cx="2264426" cy="5935132"/>
              <a:chOff x="1520174" y="609601"/>
              <a:chExt cx="2264426" cy="5935132"/>
            </a:xfrm>
          </p:grpSpPr>
          <p:pic>
            <p:nvPicPr>
              <p:cNvPr id="18" name="그림 17" descr="SALIM_Class_D_b1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20174" y="609601"/>
                <a:ext cx="2264426" cy="4815349"/>
              </a:xfrm>
              <a:prstGeom prst="rect">
                <a:avLst/>
              </a:prstGeom>
            </p:spPr>
          </p:pic>
          <p:pic>
            <p:nvPicPr>
              <p:cNvPr id="19" name="그림 18" descr="SALIM_Class_D_b2.JP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06022" y="5430308"/>
                <a:ext cx="1837146" cy="11144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Card &amp; Bank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1" name="그림 10" descr="SALIM_Class_D_Cal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8772" y="1255708"/>
            <a:ext cx="7497695" cy="48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Expense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98452" y="1268673"/>
            <a:ext cx="11648015" cy="5266270"/>
            <a:chOff x="298452" y="1268673"/>
            <a:chExt cx="11648015" cy="5266270"/>
          </a:xfrm>
        </p:grpSpPr>
        <p:pic>
          <p:nvPicPr>
            <p:cNvPr id="12" name="그림 11" descr="SALIM_Class_D_e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714" y="1417870"/>
              <a:ext cx="1614488" cy="3708959"/>
            </a:xfrm>
            <a:prstGeom prst="rect">
              <a:avLst/>
            </a:prstGeom>
          </p:spPr>
        </p:pic>
        <p:pic>
          <p:nvPicPr>
            <p:cNvPr id="13" name="그림 12" descr="SALIM_Class_D_e1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1719" y="1319487"/>
              <a:ext cx="4829418" cy="3941203"/>
            </a:xfrm>
            <a:prstGeom prst="rect">
              <a:avLst/>
            </a:prstGeom>
          </p:spPr>
        </p:pic>
        <p:pic>
          <p:nvPicPr>
            <p:cNvPr id="14" name="그림 13" descr="SALIM_Class_D_e3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452" y="5163342"/>
              <a:ext cx="4044950" cy="1371601"/>
            </a:xfrm>
            <a:prstGeom prst="rect">
              <a:avLst/>
            </a:prstGeom>
          </p:spPr>
        </p:pic>
        <p:pic>
          <p:nvPicPr>
            <p:cNvPr id="15" name="그림 14" descr="SALIM_Class_D_e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4467" y="1268673"/>
              <a:ext cx="4572000" cy="1054101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>
              <a:endCxn id="15" idx="1"/>
            </p:cNvCxnSpPr>
            <p:nvPr/>
          </p:nvCxnSpPr>
          <p:spPr>
            <a:xfrm>
              <a:off x="6781801" y="1793608"/>
              <a:ext cx="592666" cy="2116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 descr="캡처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4547" y="2312721"/>
              <a:ext cx="1559455" cy="2143421"/>
            </a:xfrm>
            <a:prstGeom prst="rect">
              <a:avLst/>
            </a:prstGeom>
          </p:spPr>
        </p:pic>
        <p:cxnSp>
          <p:nvCxnSpPr>
            <p:cNvPr id="21" name="직선 화살표 연결선 20"/>
            <p:cNvCxnSpPr/>
            <p:nvPr/>
          </p:nvCxnSpPr>
          <p:spPr>
            <a:xfrm flipH="1">
              <a:off x="6739467" y="3190609"/>
              <a:ext cx="880533" cy="25400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V="1">
              <a:off x="8204200" y="2327010"/>
              <a:ext cx="3005667" cy="305646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6381030">
              <a:off x="7161215" y="1681425"/>
              <a:ext cx="257175" cy="19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38132" y="5243549"/>
              <a:ext cx="5646208" cy="1133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Free Board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49532" y="940777"/>
            <a:ext cx="11088200" cy="5561623"/>
            <a:chOff x="284162" y="725048"/>
            <a:chExt cx="11306177" cy="5655115"/>
          </a:xfrm>
        </p:grpSpPr>
        <p:pic>
          <p:nvPicPr>
            <p:cNvPr id="19" name="그림 18" descr="캡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162" y="1278467"/>
              <a:ext cx="4827061" cy="3145895"/>
            </a:xfrm>
            <a:prstGeom prst="rect">
              <a:avLst/>
            </a:prstGeom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6766" y="4546600"/>
              <a:ext cx="2056332" cy="1833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2239" y="4411133"/>
              <a:ext cx="3340868" cy="761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7" name="직선 연결선 26"/>
            <p:cNvCxnSpPr/>
            <p:nvPr/>
          </p:nvCxnSpPr>
          <p:spPr>
            <a:xfrm flipH="1" flipV="1">
              <a:off x="5105400" y="1769533"/>
              <a:ext cx="1176866" cy="6149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74933" y="2906947"/>
              <a:ext cx="4351867" cy="32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직선 화살표 연결선 28"/>
            <p:cNvCxnSpPr/>
            <p:nvPr/>
          </p:nvCxnSpPr>
          <p:spPr>
            <a:xfrm flipH="1" flipV="1">
              <a:off x="5088467" y="3725333"/>
              <a:ext cx="1845733" cy="338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14058" y="1049866"/>
              <a:ext cx="1303283" cy="1467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30864" y="996949"/>
              <a:ext cx="2085696" cy="1483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677400" y="725048"/>
              <a:ext cx="1912939" cy="1789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3" name="직선 연결선 32"/>
            <p:cNvCxnSpPr/>
            <p:nvPr/>
          </p:nvCxnSpPr>
          <p:spPr>
            <a:xfrm>
              <a:off x="10481733" y="2489200"/>
              <a:ext cx="16934" cy="4487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 flipV="1">
              <a:off x="8348133" y="2489200"/>
              <a:ext cx="203200" cy="5757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Income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96777" y="503117"/>
            <a:ext cx="10686521" cy="6098644"/>
            <a:chOff x="220662" y="101600"/>
            <a:chExt cx="10686521" cy="6098644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6755" y="1185333"/>
              <a:ext cx="1499063" cy="3564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4198" y="1075268"/>
              <a:ext cx="1295401" cy="3811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69660" y="5139266"/>
              <a:ext cx="4203365" cy="1060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0662" y="1219200"/>
              <a:ext cx="1269471" cy="3683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79708" y="4883800"/>
              <a:ext cx="2519892" cy="1247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033495" y="2031999"/>
              <a:ext cx="5873688" cy="90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90534" y="3407831"/>
              <a:ext cx="2302933" cy="1151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18075" y="101600"/>
              <a:ext cx="565785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853363" y="3106208"/>
              <a:ext cx="2428875" cy="1695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6" name="직선 연결선 35"/>
            <p:cNvCxnSpPr>
              <a:stCxn id="35" idx="1"/>
              <a:endCxn id="33" idx="3"/>
            </p:cNvCxnSpPr>
            <p:nvPr/>
          </p:nvCxnSpPr>
          <p:spPr>
            <a:xfrm flipH="1">
              <a:off x="6993467" y="3953933"/>
              <a:ext cx="859896" cy="2963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endCxn id="33" idx="0"/>
            </p:cNvCxnSpPr>
            <p:nvPr/>
          </p:nvCxnSpPr>
          <p:spPr>
            <a:xfrm flipH="1">
              <a:off x="5842001" y="2921000"/>
              <a:ext cx="33866" cy="4868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V="1">
              <a:off x="4360333" y="4563533"/>
              <a:ext cx="677334" cy="59266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H="1" flipV="1">
              <a:off x="4402667" y="1735667"/>
              <a:ext cx="1066800" cy="3217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 flipH="1" flipV="1">
              <a:off x="8966201" y="1430867"/>
              <a:ext cx="160866" cy="60113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V="1">
              <a:off x="6316133" y="1447800"/>
              <a:ext cx="914400" cy="6180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rot="8410854">
              <a:off x="7083599" y="1438308"/>
              <a:ext cx="198265" cy="187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8CACE0"/>
            </a:gs>
            <a:gs pos="84000">
              <a:srgbClr val="FED3DC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93225" y="4977114"/>
            <a:ext cx="11605550" cy="7986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3225" y="218473"/>
            <a:ext cx="11605550" cy="6421055"/>
          </a:xfrm>
          <a:prstGeom prst="rect">
            <a:avLst/>
          </a:prstGeom>
          <a:noFill/>
          <a:ln w="5715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971432" y="1925746"/>
            <a:ext cx="2295998" cy="2390807"/>
            <a:chOff x="4409249" y="1566206"/>
            <a:chExt cx="3373502" cy="3512808"/>
          </a:xfrm>
        </p:grpSpPr>
        <p:grpSp>
          <p:nvGrpSpPr>
            <p:cNvPr id="25" name="그룹 24"/>
            <p:cNvGrpSpPr/>
            <p:nvPr/>
          </p:nvGrpSpPr>
          <p:grpSpPr>
            <a:xfrm>
              <a:off x="4409249" y="1566206"/>
              <a:ext cx="3373502" cy="2465930"/>
              <a:chOff x="4728279" y="2326342"/>
              <a:chExt cx="2094976" cy="153136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5183502" y="3218877"/>
                <a:ext cx="1183107" cy="508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" name="이등변 삼각형 13"/>
              <p:cNvSpPr/>
              <p:nvPr/>
            </p:nvSpPr>
            <p:spPr>
              <a:xfrm>
                <a:off x="4728279" y="3218365"/>
                <a:ext cx="2094976" cy="639342"/>
              </a:xfrm>
              <a:custGeom>
                <a:avLst/>
                <a:gdLst/>
                <a:ahLst/>
                <a:cxnLst/>
                <a:rect l="l" t="t" r="r" b="b"/>
                <a:pathLst>
                  <a:path w="2255291" h="811705">
                    <a:moveTo>
                      <a:pt x="470789" y="0"/>
                    </a:moveTo>
                    <a:lnTo>
                      <a:pt x="542579" y="0"/>
                    </a:lnTo>
                    <a:lnTo>
                      <a:pt x="108472" y="744474"/>
                    </a:lnTo>
                    <a:lnTo>
                      <a:pt x="2146820" y="744474"/>
                    </a:lnTo>
                    <a:lnTo>
                      <a:pt x="1712714" y="0"/>
                    </a:lnTo>
                    <a:lnTo>
                      <a:pt x="1784502" y="0"/>
                    </a:lnTo>
                    <a:lnTo>
                      <a:pt x="2255291" y="811705"/>
                    </a:lnTo>
                    <a:lnTo>
                      <a:pt x="0" y="8117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3" name="직사각형 14"/>
              <p:cNvSpPr/>
              <p:nvPr/>
            </p:nvSpPr>
            <p:spPr>
              <a:xfrm>
                <a:off x="5171597" y="2326342"/>
                <a:ext cx="1206887" cy="425380"/>
              </a:xfrm>
              <a:custGeom>
                <a:avLst/>
                <a:gdLst/>
                <a:ahLst/>
                <a:cxnLst/>
                <a:rect l="l" t="t" r="r" b="b"/>
                <a:pathLst>
                  <a:path w="1206887" h="425380">
                    <a:moveTo>
                      <a:pt x="604172" y="0"/>
                    </a:moveTo>
                    <a:lnTo>
                      <a:pt x="860358" y="374527"/>
                    </a:lnTo>
                    <a:lnTo>
                      <a:pt x="1206887" y="374527"/>
                    </a:lnTo>
                    <a:lnTo>
                      <a:pt x="1206887" y="425380"/>
                    </a:lnTo>
                    <a:lnTo>
                      <a:pt x="895142" y="425380"/>
                    </a:lnTo>
                    <a:lnTo>
                      <a:pt x="826747" y="425380"/>
                    </a:lnTo>
                    <a:lnTo>
                      <a:pt x="724716" y="425380"/>
                    </a:lnTo>
                    <a:lnTo>
                      <a:pt x="724716" y="374527"/>
                    </a:lnTo>
                    <a:lnTo>
                      <a:pt x="791776" y="374527"/>
                    </a:lnTo>
                    <a:lnTo>
                      <a:pt x="604172" y="101722"/>
                    </a:lnTo>
                    <a:lnTo>
                      <a:pt x="416569" y="374527"/>
                    </a:lnTo>
                    <a:lnTo>
                      <a:pt x="482171" y="374527"/>
                    </a:lnTo>
                    <a:lnTo>
                      <a:pt x="482171" y="425380"/>
                    </a:lnTo>
                    <a:lnTo>
                      <a:pt x="381598" y="425380"/>
                    </a:lnTo>
                    <a:lnTo>
                      <a:pt x="313203" y="425380"/>
                    </a:lnTo>
                    <a:lnTo>
                      <a:pt x="0" y="425380"/>
                    </a:lnTo>
                    <a:lnTo>
                      <a:pt x="0" y="374527"/>
                    </a:lnTo>
                    <a:lnTo>
                      <a:pt x="347988" y="3745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4" name="사다리꼴 30"/>
              <p:cNvSpPr/>
              <p:nvPr/>
            </p:nvSpPr>
            <p:spPr>
              <a:xfrm rot="10800000">
                <a:off x="5707677" y="2633477"/>
                <a:ext cx="134797" cy="118245"/>
              </a:xfrm>
              <a:custGeom>
                <a:avLst/>
                <a:gdLst/>
                <a:ahLst/>
                <a:cxnLst/>
                <a:rect l="l" t="t" r="r" b="b"/>
                <a:pathLst>
                  <a:path w="146523" h="131117">
                    <a:moveTo>
                      <a:pt x="73259" y="131117"/>
                    </a:moveTo>
                    <a:lnTo>
                      <a:pt x="43317" y="61638"/>
                    </a:lnTo>
                    <a:lnTo>
                      <a:pt x="0" y="110905"/>
                    </a:lnTo>
                    <a:lnTo>
                      <a:pt x="27726" y="0"/>
                    </a:lnTo>
                    <a:lnTo>
                      <a:pt x="118795" y="0"/>
                    </a:lnTo>
                    <a:lnTo>
                      <a:pt x="146523" y="110909"/>
                    </a:lnTo>
                    <a:lnTo>
                      <a:pt x="103202" y="616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5687345" y="2602672"/>
                <a:ext cx="175461" cy="47651"/>
                <a:chOff x="4473234" y="1244425"/>
                <a:chExt cx="190743" cy="52810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4473234" y="1268430"/>
                  <a:ext cx="28800" cy="28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b="1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4635177" y="1268435"/>
                  <a:ext cx="28800" cy="28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b="1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8" name="타원 17"/>
                <p:cNvSpPr/>
                <p:nvPr/>
              </p:nvSpPr>
              <p:spPr>
                <a:xfrm>
                  <a:off x="4554282" y="1244425"/>
                  <a:ext cx="28800" cy="28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 b="1" dirty="0"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5203749" y="2780156"/>
                <a:ext cx="1144030" cy="365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800" b="1" spc="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4935D"/>
                    </a:solidFill>
                    <a:latin typeface="Century Gothic" pitchFamily="34" charset="0"/>
                  </a:defRPr>
                </a:lvl1pPr>
              </a:lstStyle>
              <a:p>
                <a:pPr algn="ctr"/>
                <a:r>
                  <a:rPr lang="en-US" altLang="ko-KR" sz="2000" spc="0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PROJECT</a:t>
                </a:r>
                <a:endParaRPr lang="ko-KR" altLang="en-US" sz="2000" spc="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19651" y="3305889"/>
                <a:ext cx="1312236" cy="53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800" b="1" spc="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4935D"/>
                    </a:solidFill>
                    <a:latin typeface="Century Gothic" pitchFamily="34" charset="0"/>
                  </a:defRPr>
                </a:lvl1pPr>
              </a:lstStyle>
              <a:p>
                <a:pPr algn="ctr"/>
                <a:r>
                  <a:rPr lang="en-US" altLang="ko-KR" sz="3200" spc="0" dirty="0" smtClean="0"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  <a:cs typeface="Arial" panose="020B0604020202020204" pitchFamily="34" charset="0"/>
                  </a:rPr>
                  <a:t>SALIM</a:t>
                </a:r>
                <a:endParaRPr lang="ko-KR" altLang="en-US" sz="3200" spc="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4416372" y="4561003"/>
              <a:ext cx="3356915" cy="518011"/>
              <a:chOff x="4536369" y="4905132"/>
              <a:chExt cx="3356915" cy="518011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536369" y="5371857"/>
                <a:ext cx="3356915" cy="2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gradFill>
                    <a:gsLst>
                      <a:gs pos="0">
                        <a:srgbClr val="FFA543"/>
                      </a:gs>
                      <a:gs pos="79000">
                        <a:srgbClr val="DD5F7A"/>
                      </a:gs>
                    </a:gsLst>
                    <a:lin ang="0" scaled="0"/>
                  </a:gra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536369" y="4905132"/>
                <a:ext cx="3356915" cy="2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b="1" dirty="0">
                  <a:gradFill>
                    <a:gsLst>
                      <a:gs pos="0">
                        <a:srgbClr val="FFA543"/>
                      </a:gs>
                      <a:gs pos="79000">
                        <a:srgbClr val="DD5F7A"/>
                      </a:gs>
                    </a:gsLst>
                    <a:lin ang="0" scaled="0"/>
                  </a:gra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532743" y="4925706"/>
                <a:ext cx="1364182" cy="497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defRPr sz="800" b="1" spc="3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E4935D"/>
                    </a:solidFill>
                    <a:latin typeface="Century Gothic" pitchFamily="34" charset="0"/>
                  </a:defRPr>
                </a:lvl1pPr>
              </a:lstStyle>
              <a:p>
                <a:pPr algn="ctr"/>
                <a:r>
                  <a:rPr lang="ko-KR" altLang="en-US" sz="1600" spc="0" dirty="0" smtClean="0">
                    <a:solidFill>
                      <a:schemeClr val="bg1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  <a:cs typeface="Arial" panose="020B0604020202020204" pitchFamily="34" charset="0"/>
                  </a:rPr>
                  <a:t>제작과정</a:t>
                </a:r>
                <a:endParaRPr lang="ko-KR" altLang="en-US" sz="1600" spc="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1882435" y="5118305"/>
            <a:ext cx="8323253" cy="445745"/>
            <a:chOff x="1882435" y="5139159"/>
            <a:chExt cx="8323253" cy="445745"/>
          </a:xfrm>
        </p:grpSpPr>
        <p:sp>
          <p:nvSpPr>
            <p:cNvPr id="2" name="TextBox 1"/>
            <p:cNvSpPr txBox="1"/>
            <p:nvPr/>
          </p:nvSpPr>
          <p:spPr>
            <a:xfrm>
              <a:off x="1882435" y="5156743"/>
              <a:ext cx="160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프로젝트 소개</a:t>
              </a:r>
              <a:endPara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47268" y="5139159"/>
              <a:ext cx="160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·</a:t>
              </a:r>
              <a:endPara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20559" y="5164630"/>
              <a:ext cx="160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설계문서</a:t>
              </a:r>
              <a:endPara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85392" y="5164630"/>
              <a:ext cx="160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·</a:t>
              </a:r>
              <a:endPara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58683" y="5190101"/>
              <a:ext cx="160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구현코드</a:t>
              </a:r>
              <a:endPara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523516" y="5190101"/>
              <a:ext cx="160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·</a:t>
              </a:r>
              <a:endPara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96807" y="5215572"/>
              <a:ext cx="160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화면캡쳐</a:t>
              </a:r>
              <a:endPara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2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Member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12384" y="1019907"/>
            <a:ext cx="10506602" cy="5342915"/>
            <a:chOff x="351898" y="990600"/>
            <a:chExt cx="10578569" cy="535463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1898" y="1229437"/>
              <a:ext cx="1500673" cy="2471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1628" y="3768475"/>
              <a:ext cx="966664" cy="1589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3422" y="1235072"/>
              <a:ext cx="1706766" cy="2187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2061" y="3475508"/>
              <a:ext cx="1318065" cy="2445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55673" y="1139295"/>
              <a:ext cx="1276786" cy="2963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81681" y="4122463"/>
              <a:ext cx="1449436" cy="1897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13933" y="1146121"/>
              <a:ext cx="3059601" cy="143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2" name="직선 화살표 연결선 31"/>
            <p:cNvCxnSpPr/>
            <p:nvPr/>
          </p:nvCxnSpPr>
          <p:spPr>
            <a:xfrm flipV="1">
              <a:off x="4899574" y="1710202"/>
              <a:ext cx="427513" cy="7512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200478" y="1644943"/>
              <a:ext cx="147986" cy="160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36242" y="2769857"/>
              <a:ext cx="1482554" cy="1216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659866" y="2675297"/>
              <a:ext cx="1200864" cy="1448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6" name="직선 화살표 연결선 35"/>
            <p:cNvCxnSpPr/>
            <p:nvPr/>
          </p:nvCxnSpPr>
          <p:spPr>
            <a:xfrm>
              <a:off x="4899574" y="2408813"/>
              <a:ext cx="348588" cy="5108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1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374095" y="4512661"/>
              <a:ext cx="1366625" cy="1565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8" name="직선 화살표 연결선 37"/>
            <p:cNvCxnSpPr>
              <a:stCxn id="37" idx="1"/>
            </p:cNvCxnSpPr>
            <p:nvPr/>
          </p:nvCxnSpPr>
          <p:spPr>
            <a:xfrm flipH="1" flipV="1">
              <a:off x="4995333" y="4521200"/>
              <a:ext cx="378762" cy="77434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37" idx="0"/>
              <a:endCxn id="34" idx="2"/>
            </p:cNvCxnSpPr>
            <p:nvPr/>
          </p:nvCxnSpPr>
          <p:spPr>
            <a:xfrm flipH="1" flipV="1">
              <a:off x="5977519" y="3986322"/>
              <a:ext cx="79889" cy="5263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4912728" y="3618236"/>
              <a:ext cx="453822" cy="63851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1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873000" y="990600"/>
              <a:ext cx="2057467" cy="1961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743421" y="3378200"/>
              <a:ext cx="2107181" cy="2967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3" name="직선 화살표 연결선 42"/>
            <p:cNvCxnSpPr>
              <a:stCxn id="31" idx="3"/>
              <a:endCxn id="41" idx="1"/>
            </p:cNvCxnSpPr>
            <p:nvPr/>
          </p:nvCxnSpPr>
          <p:spPr>
            <a:xfrm>
              <a:off x="8373534" y="1863854"/>
              <a:ext cx="499466" cy="10755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37" idx="3"/>
            </p:cNvCxnSpPr>
            <p:nvPr/>
          </p:nvCxnSpPr>
          <p:spPr>
            <a:xfrm flipV="1">
              <a:off x="6740720" y="2946400"/>
              <a:ext cx="2157747" cy="234914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16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rot="20144633">
              <a:off x="8723512" y="2909937"/>
              <a:ext cx="217202" cy="172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6" name="직선 화살표 연결선 45"/>
            <p:cNvCxnSpPr/>
            <p:nvPr/>
          </p:nvCxnSpPr>
          <p:spPr>
            <a:xfrm>
              <a:off x="6739467" y="5579533"/>
              <a:ext cx="20320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Report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9108" y="1440636"/>
            <a:ext cx="7467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직사각형 47"/>
          <p:cNvSpPr/>
          <p:nvPr/>
        </p:nvSpPr>
        <p:spPr>
          <a:xfrm>
            <a:off x="6936088" y="4396155"/>
            <a:ext cx="3333328" cy="1354015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>
                  <a:solidFill>
                    <a:schemeClr val="bg2">
                      <a:lumMod val="50000"/>
                      <a:alpha val="32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수입</a:t>
            </a:r>
            <a:r>
              <a:rPr lang="en-US" altLang="ko-KR" dirty="0" smtClean="0">
                <a:ln>
                  <a:solidFill>
                    <a:schemeClr val="bg2">
                      <a:lumMod val="50000"/>
                      <a:alpha val="32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/</a:t>
            </a:r>
            <a:r>
              <a:rPr lang="ko-KR" altLang="en-US" dirty="0" smtClean="0">
                <a:ln>
                  <a:solidFill>
                    <a:schemeClr val="bg2">
                      <a:lumMod val="50000"/>
                      <a:alpha val="32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지출 관련 </a:t>
            </a:r>
            <a:r>
              <a:rPr lang="en-US" altLang="ko-KR" dirty="0" smtClean="0">
                <a:ln>
                  <a:solidFill>
                    <a:schemeClr val="bg2">
                      <a:lumMod val="50000"/>
                      <a:alpha val="32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Service</a:t>
            </a:r>
            <a:r>
              <a:rPr lang="ko-KR" altLang="en-US" dirty="0" smtClean="0">
                <a:ln>
                  <a:solidFill>
                    <a:schemeClr val="bg2">
                      <a:lumMod val="50000"/>
                      <a:alpha val="32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와 </a:t>
            </a:r>
            <a:r>
              <a:rPr lang="en-US" altLang="ko-KR" dirty="0" smtClean="0">
                <a:ln>
                  <a:solidFill>
                    <a:schemeClr val="bg2">
                      <a:lumMod val="50000"/>
                      <a:alpha val="32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Dao</a:t>
            </a:r>
          </a:p>
          <a:p>
            <a:pPr algn="ctr"/>
            <a:r>
              <a:rPr lang="ko-KR" altLang="en-US" dirty="0" smtClean="0">
                <a:ln>
                  <a:solidFill>
                    <a:schemeClr val="bg2">
                      <a:lumMod val="50000"/>
                      <a:alpha val="32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30" pitchFamily="18" charset="-127"/>
                <a:ea typeface="-윤고딕330" pitchFamily="18" charset="-127"/>
              </a:rPr>
              <a:t>관련 클래스들</a:t>
            </a:r>
            <a:endParaRPr lang="ko-KR" altLang="en-US" dirty="0">
              <a:ln>
                <a:solidFill>
                  <a:schemeClr val="bg2">
                    <a:lumMod val="50000"/>
                    <a:alpha val="32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438291" y="3745523"/>
            <a:ext cx="101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+</a:t>
            </a:r>
            <a:endParaRPr lang="ko-KR" altLang="en-US" sz="36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Schedule &amp; Notes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924904" y="1292469"/>
            <a:ext cx="8089534" cy="5140894"/>
            <a:chOff x="366713" y="1016000"/>
            <a:chExt cx="7668154" cy="5579533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8938" y="1127656"/>
              <a:ext cx="1253595" cy="2725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4301" y="1016000"/>
              <a:ext cx="5478620" cy="1700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40432" y="4496744"/>
              <a:ext cx="943503" cy="206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6713" y="3962399"/>
              <a:ext cx="1293314" cy="2575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47483" y="2065866"/>
              <a:ext cx="4684183" cy="2105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7935" y="4199466"/>
              <a:ext cx="4956932" cy="2396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Class Diagram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Tip Board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78393" y="1115811"/>
            <a:ext cx="10242021" cy="5514445"/>
            <a:chOff x="335492" y="1107019"/>
            <a:chExt cx="10242021" cy="5514445"/>
          </a:xfrm>
        </p:grpSpPr>
        <p:grpSp>
          <p:nvGrpSpPr>
            <p:cNvPr id="19" name="그룹 49"/>
            <p:cNvGrpSpPr/>
            <p:nvPr/>
          </p:nvGrpSpPr>
          <p:grpSpPr>
            <a:xfrm>
              <a:off x="335492" y="1107019"/>
              <a:ext cx="10242021" cy="5514445"/>
              <a:chOff x="276225" y="1107019"/>
              <a:chExt cx="10242021" cy="5514445"/>
            </a:xfrm>
          </p:grpSpPr>
          <p:grpSp>
            <p:nvGrpSpPr>
              <p:cNvPr id="27" name="그룹 45"/>
              <p:cNvGrpSpPr/>
              <p:nvPr/>
            </p:nvGrpSpPr>
            <p:grpSpPr>
              <a:xfrm>
                <a:off x="276225" y="1107019"/>
                <a:ext cx="7894109" cy="5465042"/>
                <a:chOff x="411692" y="1166285"/>
                <a:chExt cx="8029575" cy="5465042"/>
              </a:xfrm>
            </p:grpSpPr>
            <p:grpSp>
              <p:nvGrpSpPr>
                <p:cNvPr id="30" name="그룹 44"/>
                <p:cNvGrpSpPr/>
                <p:nvPr/>
              </p:nvGrpSpPr>
              <p:grpSpPr>
                <a:xfrm>
                  <a:off x="411692" y="1166285"/>
                  <a:ext cx="5582708" cy="4074582"/>
                  <a:chOff x="454025" y="963085"/>
                  <a:chExt cx="6834394" cy="5523969"/>
                </a:xfrm>
              </p:grpSpPr>
              <p:pic>
                <p:nvPicPr>
                  <p:cNvPr id="32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4025" y="1268670"/>
                    <a:ext cx="1809597" cy="25667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032169" y="963085"/>
                    <a:ext cx="4034182" cy="146463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cxnSp>
                <p:nvCxnSpPr>
                  <p:cNvPr id="34" name="직선 화살표 연결선 33"/>
                  <p:cNvCxnSpPr>
                    <a:endCxn id="33" idx="1"/>
                  </p:cNvCxnSpPr>
                  <p:nvPr/>
                </p:nvCxnSpPr>
                <p:spPr>
                  <a:xfrm flipV="1">
                    <a:off x="2245997" y="1695404"/>
                    <a:ext cx="786172" cy="29654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5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2915864" y="1656528"/>
                    <a:ext cx="161727" cy="17901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6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2709713" y="2848272"/>
                    <a:ext cx="4503888" cy="93695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cxnSp>
                <p:nvCxnSpPr>
                  <p:cNvPr id="37" name="직선 화살표 연결선 36"/>
                  <p:cNvCxnSpPr/>
                  <p:nvPr/>
                </p:nvCxnSpPr>
                <p:spPr>
                  <a:xfrm flipH="1">
                    <a:off x="3883229" y="2317422"/>
                    <a:ext cx="1493476" cy="5641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prstDash val="dash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8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523875" y="4089399"/>
                    <a:ext cx="1076498" cy="239765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cxnSp>
                <p:nvCxnSpPr>
                  <p:cNvPr id="39" name="직선 화살표 연결선 38"/>
                  <p:cNvCxnSpPr/>
                  <p:nvPr/>
                </p:nvCxnSpPr>
                <p:spPr>
                  <a:xfrm>
                    <a:off x="1176867" y="3801533"/>
                    <a:ext cx="16933" cy="33866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0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2772305" y="4131733"/>
                    <a:ext cx="4516114" cy="176635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1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691399" y="4106333"/>
                    <a:ext cx="890131" cy="231034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cxnSp>
                <p:nvCxnSpPr>
                  <p:cNvPr id="42" name="직선 화살표 연결선 41"/>
                  <p:cNvCxnSpPr/>
                  <p:nvPr/>
                </p:nvCxnSpPr>
                <p:spPr>
                  <a:xfrm flipH="1" flipV="1">
                    <a:off x="3335867" y="3759200"/>
                    <a:ext cx="474133" cy="40640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1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4550834" y="4536977"/>
                  <a:ext cx="3890433" cy="20943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28" name="Picture 13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8991084" y="4572001"/>
                <a:ext cx="1527162" cy="2049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9" name="직선 연결선 28"/>
              <p:cNvCxnSpPr>
                <a:stCxn id="31" idx="3"/>
                <a:endCxn id="28" idx="1"/>
              </p:cNvCxnSpPr>
              <p:nvPr/>
            </p:nvCxnSpPr>
            <p:spPr>
              <a:xfrm>
                <a:off x="8170334" y="5524886"/>
                <a:ext cx="820750" cy="7184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976034" y="2409296"/>
              <a:ext cx="228600" cy="142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2290" name="Picture 2" descr="C:\Users\kosta\Desktop\oven-화면설계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7135" y="2520840"/>
            <a:ext cx="4485600" cy="2579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Picture 2" descr="C:\Users\kosta\Desktop\oven-화면설계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9460" y="2516880"/>
            <a:ext cx="4446000" cy="2593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475134" y="2109264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메인 페이지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93226" y="2109266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로그인 페이지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Picture 2" descr="C:\Users\kosta\Desktop\oven-화면설계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9815" y="2551180"/>
            <a:ext cx="4533868" cy="2585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293226" y="2109266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아이디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or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 오류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9" y="2145124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아이디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or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 오류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pic>
        <p:nvPicPr>
          <p:cNvPr id="13315" name="Picture 3" descr="C:\Users\kosta\Desktop\oven-화면설계\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1684" y="2542765"/>
            <a:ext cx="4563117" cy="2560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6" y="2109266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 찾기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실패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9" y="2145124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 찾기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7890" name="Picture 2" descr="C:\Users\kosta\Desktop\oven-화면설계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3745" y="2657680"/>
            <a:ext cx="4480841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7891" name="Picture 3" descr="C:\Users\kosta\Desktop\oven-화면설계\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7738" y="2658603"/>
            <a:ext cx="4498776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6" y="2109266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8.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회원가입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9" y="2145124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7.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 찾기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성공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8914" name="Picture 2" descr="C:\Users\kosta\Desktop\oven-화면설계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0407" y="2668640"/>
            <a:ext cx="4477202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8915" name="Picture 3" descr="C:\Users\kosta\Desktop\oven-화면설계\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2642" y="2667973"/>
            <a:ext cx="4591377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5" y="2109266"/>
            <a:ext cx="44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10.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수입 작성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날짜 클릭 시 달력표기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08849" y="2145124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9.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수입 작성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9938" name="Picture 2" descr="C:\Users\kosta\Desktop\oven-화면설계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0142" y="2668126"/>
            <a:ext cx="4462688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9939" name="Picture 3" descr="C:\Users\kosta\Desktop\oven-화면설계\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9796" y="2654708"/>
            <a:ext cx="4450716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6" y="2109266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12.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메모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9" y="2145124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11.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지출 작성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40962" name="Picture 2" descr="C:\Users\kosta\Desktop\oven-화면설계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8027" y="2690814"/>
            <a:ext cx="4458335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0963" name="Picture 3" descr="C:\Users\kosta\Desktop\oven-화면설계\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2044" y="2684001"/>
            <a:ext cx="4167577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/>
          <p:cNvGrpSpPr/>
          <p:nvPr/>
        </p:nvGrpSpPr>
        <p:grpSpPr>
          <a:xfrm>
            <a:off x="573564" y="1231899"/>
            <a:ext cx="11148536" cy="4419313"/>
            <a:chOff x="1043464" y="1041399"/>
            <a:chExt cx="11148536" cy="4419313"/>
          </a:xfrm>
        </p:grpSpPr>
        <p:grpSp>
          <p:nvGrpSpPr>
            <p:cNvPr id="4" name="그룹 35"/>
            <p:cNvGrpSpPr/>
            <p:nvPr/>
          </p:nvGrpSpPr>
          <p:grpSpPr>
            <a:xfrm>
              <a:off x="1043464" y="3976995"/>
              <a:ext cx="3456868" cy="814512"/>
              <a:chOff x="308269" y="2248619"/>
              <a:chExt cx="3945571" cy="989179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308269" y="2826643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1.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Team Introduce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 </a:t>
                </a:r>
                <a:r>
                  <a:rPr lang="en-US" altLang="ko-KR" sz="9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 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cxnSp>
          <p:nvCxnSpPr>
            <p:cNvPr id="37" name="직선 연결선 36"/>
            <p:cNvCxnSpPr/>
            <p:nvPr/>
          </p:nvCxnSpPr>
          <p:spPr>
            <a:xfrm>
              <a:off x="1497861" y="473869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034809" y="378706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60629" y="280465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4034809" y="3787069"/>
              <a:ext cx="0" cy="95163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571756" y="2804659"/>
              <a:ext cx="0" cy="987639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41"/>
            <p:cNvGrpSpPr/>
            <p:nvPr/>
          </p:nvGrpSpPr>
          <p:grpSpPr>
            <a:xfrm>
              <a:off x="3545244" y="3001556"/>
              <a:ext cx="3456868" cy="814514"/>
              <a:chOff x="268129" y="2248619"/>
              <a:chExt cx="3945571" cy="989182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268129" y="2826646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2.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Subject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8" name="그룹 42"/>
            <p:cNvGrpSpPr/>
            <p:nvPr/>
          </p:nvGrpSpPr>
          <p:grpSpPr>
            <a:xfrm>
              <a:off x="6106232" y="2044699"/>
              <a:ext cx="3456868" cy="814512"/>
              <a:chOff x="308269" y="2248619"/>
              <a:chExt cx="3945571" cy="98917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308269" y="2826643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3.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Benchmarking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9" name="그룹 43"/>
            <p:cNvGrpSpPr/>
            <p:nvPr/>
          </p:nvGrpSpPr>
          <p:grpSpPr>
            <a:xfrm>
              <a:off x="2172781" y="5007185"/>
              <a:ext cx="1198234" cy="453527"/>
              <a:chOff x="1832770" y="4315223"/>
              <a:chExt cx="1647295" cy="663413"/>
            </a:xfrm>
          </p:grpSpPr>
          <p:sp>
            <p:nvSpPr>
              <p:cNvPr id="55" name="양쪽 대괄호 54"/>
              <p:cNvSpPr/>
              <p:nvPr/>
            </p:nvSpPr>
            <p:spPr>
              <a:xfrm>
                <a:off x="1832770" y="4362939"/>
                <a:ext cx="1647295" cy="561976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0" name="그룹 55"/>
              <p:cNvGrpSpPr/>
              <p:nvPr/>
            </p:nvGrpSpPr>
            <p:grpSpPr>
              <a:xfrm>
                <a:off x="2065290" y="4315223"/>
                <a:ext cx="1243362" cy="663413"/>
                <a:chOff x="2065290" y="4263342"/>
                <a:chExt cx="1243362" cy="663413"/>
              </a:xfrm>
            </p:grpSpPr>
            <p:sp>
              <p:nvSpPr>
                <p:cNvPr id="57" name="직사각형 56"/>
                <p:cNvSpPr/>
                <p:nvPr/>
              </p:nvSpPr>
              <p:spPr>
                <a:xfrm>
                  <a:off x="2065290" y="4263342"/>
                  <a:ext cx="1243362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팀</a:t>
                  </a:r>
                  <a:r>
                    <a:rPr lang="en-US" altLang="ko-KR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&amp; </a:t>
                  </a:r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팀원소개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2186164" y="4566586"/>
                  <a:ext cx="967891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담당 파트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</p:grpSp>
        </p:grpSp>
        <p:grpSp>
          <p:nvGrpSpPr>
            <p:cNvPr id="11" name="그룹 44"/>
            <p:cNvGrpSpPr/>
            <p:nvPr/>
          </p:nvGrpSpPr>
          <p:grpSpPr>
            <a:xfrm>
              <a:off x="4666115" y="3970758"/>
              <a:ext cx="1219847" cy="444729"/>
              <a:chOff x="1856944" y="4315229"/>
              <a:chExt cx="1677010" cy="650542"/>
            </a:xfrm>
          </p:grpSpPr>
          <p:sp>
            <p:nvSpPr>
              <p:cNvPr id="51" name="양쪽 대괄호 50"/>
              <p:cNvSpPr/>
              <p:nvPr/>
            </p:nvSpPr>
            <p:spPr>
              <a:xfrm>
                <a:off x="1856944" y="4324354"/>
                <a:ext cx="1647297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2" name="그룹 51"/>
              <p:cNvGrpSpPr/>
              <p:nvPr/>
            </p:nvGrpSpPr>
            <p:grpSpPr>
              <a:xfrm>
                <a:off x="1920243" y="4315229"/>
                <a:ext cx="1613711" cy="650542"/>
                <a:chOff x="1920243" y="4263352"/>
                <a:chExt cx="1613711" cy="650540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1920243" y="4263352"/>
                  <a:ext cx="1613711" cy="360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주제 및 선정이유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403737" y="4553725"/>
                  <a:ext cx="580029" cy="3601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목표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</p:grpSp>
        </p:grpSp>
        <p:grpSp>
          <p:nvGrpSpPr>
            <p:cNvPr id="13" name="그룹 45"/>
            <p:cNvGrpSpPr/>
            <p:nvPr/>
          </p:nvGrpSpPr>
          <p:grpSpPr>
            <a:xfrm>
              <a:off x="7239972" y="2908045"/>
              <a:ext cx="1366074" cy="418363"/>
              <a:chOff x="1838851" y="4315219"/>
              <a:chExt cx="1878035" cy="611976"/>
            </a:xfrm>
          </p:grpSpPr>
          <p:sp>
            <p:nvSpPr>
              <p:cNvPr id="47" name="양쪽 대괄호 46"/>
              <p:cNvSpPr/>
              <p:nvPr/>
            </p:nvSpPr>
            <p:spPr>
              <a:xfrm>
                <a:off x="1838851" y="4337224"/>
                <a:ext cx="1846692" cy="561976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4" name="그룹 47"/>
              <p:cNvGrpSpPr/>
              <p:nvPr/>
            </p:nvGrpSpPr>
            <p:grpSpPr>
              <a:xfrm>
                <a:off x="1871900" y="4315219"/>
                <a:ext cx="1844986" cy="611976"/>
                <a:chOff x="1871900" y="4263338"/>
                <a:chExt cx="1844986" cy="611976"/>
              </a:xfrm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2282865" y="4263338"/>
                  <a:ext cx="906185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사례소개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1871900" y="4515145"/>
                  <a:ext cx="1844986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주제와 사례의 </a:t>
                  </a:r>
                  <a:r>
                    <a:rPr lang="ko-KR" altLang="en-US" sz="1000" dirty="0" err="1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차별점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36" name="직선 연결선 35"/>
            <p:cNvCxnSpPr/>
            <p:nvPr/>
          </p:nvCxnSpPr>
          <p:spPr>
            <a:xfrm>
              <a:off x="9124456" y="1822851"/>
              <a:ext cx="0" cy="987639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9126029" y="181405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3"/>
            <p:cNvGrpSpPr/>
            <p:nvPr/>
          </p:nvGrpSpPr>
          <p:grpSpPr>
            <a:xfrm>
              <a:off x="9792781" y="1874195"/>
              <a:ext cx="1198234" cy="453525"/>
              <a:chOff x="1832770" y="4302365"/>
              <a:chExt cx="1647295" cy="663410"/>
            </a:xfrm>
          </p:grpSpPr>
          <p:sp>
            <p:nvSpPr>
              <p:cNvPr id="44" name="양쪽 대괄호 43"/>
              <p:cNvSpPr/>
              <p:nvPr/>
            </p:nvSpPr>
            <p:spPr>
              <a:xfrm>
                <a:off x="1832770" y="4324350"/>
                <a:ext cx="1647295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45" name="그룹 55"/>
              <p:cNvGrpSpPr/>
              <p:nvPr/>
            </p:nvGrpSpPr>
            <p:grpSpPr>
              <a:xfrm>
                <a:off x="2234509" y="4302365"/>
                <a:ext cx="943526" cy="663410"/>
                <a:chOff x="2234509" y="4250484"/>
                <a:chExt cx="943526" cy="663410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2234509" y="4250484"/>
                  <a:ext cx="906186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err="1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간트차트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2271849" y="4553725"/>
                  <a:ext cx="906186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err="1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칸반보드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2" name="그룹 42"/>
            <p:cNvGrpSpPr/>
            <p:nvPr/>
          </p:nvGrpSpPr>
          <p:grpSpPr>
            <a:xfrm>
              <a:off x="8735132" y="1041399"/>
              <a:ext cx="3456868" cy="814512"/>
              <a:chOff x="308269" y="2248619"/>
              <a:chExt cx="3945571" cy="98917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308269" y="2826643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4.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Gantt chart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&amp; </a:t>
                </a:r>
                <a:r>
                  <a:rPr lang="en-US" altLang="ko-KR" sz="1600" dirty="0" err="1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Kanban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itchFamily="18" charset="-127"/>
                    <a:ea typeface="-윤고딕320" pitchFamily="18" charset="-127"/>
                  </a:rPr>
                  <a:t> board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</p:grp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프로젝트 소개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6" y="2109266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14.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월별 보고서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9" y="2145124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13.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예산 작성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41986" name="Picture 2" descr="C:\Users\kosta\Desktop\oven-화면설계\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0104" y="2699926"/>
            <a:ext cx="4145612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1987" name="Picture 3" descr="C:\Users\kosta\Desktop\oven-화면설계\1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8287" y="2691581"/>
            <a:ext cx="4175658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5" y="2109266"/>
            <a:ext cx="39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16.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마이 페이지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–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 변경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9" y="2145124"/>
            <a:ext cx="317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15.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연간보고서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43010" name="Picture 2" descr="C:\Users\kosta\Desktop\oven-화면설계\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4150" y="2710017"/>
            <a:ext cx="4151370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3011" name="Picture 3" descr="C:\Users\kosta\Desktop\oven-화면설계\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1182" y="2698444"/>
            <a:ext cx="4159542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5" y="2109266"/>
            <a:ext cx="39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18.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마이 페이지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–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가계부 목록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8" y="2145124"/>
            <a:ext cx="3882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17.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마이 페이지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–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카드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통장 등록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44034" name="Picture 2" descr="C:\Users\kosta\Desktop\oven-화면설계\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7018" y="2706635"/>
            <a:ext cx="4141215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035" name="Picture 3" descr="C:\Users\kosta\Desktop\oven-화면설계\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6419" y="2710580"/>
            <a:ext cx="4165334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5" y="2109266"/>
            <a:ext cx="39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문의 게시판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8" y="2145124"/>
            <a:ext cx="3882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19.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탈퇴하기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45058" name="Picture 2" descr="C:\Users\kosta\Desktop\oven-화면설계\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016" y="2729118"/>
            <a:ext cx="4155539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5059" name="Picture 3" descr="C:\Users\kosta\Desktop\oven-화면설계\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4048" y="2717186"/>
            <a:ext cx="4147820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5" y="2109266"/>
            <a:ext cx="39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22.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자유 게시판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8" y="2145124"/>
            <a:ext cx="3882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21. Tip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pic>
        <p:nvPicPr>
          <p:cNvPr id="46082" name="Picture 2" descr="C:\Users\kosta\Desktop\oven-화면설계\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1208" y="2717288"/>
            <a:ext cx="4154920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6083" name="Picture 3" descr="C:\Users\kosta\Desktop\oven-화면설계\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1314" y="2716674"/>
            <a:ext cx="4154920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5" y="2109266"/>
            <a:ext cx="39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24.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글 보기 및 댓글 등록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8" y="2145124"/>
            <a:ext cx="3882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23.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글 쓰기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47106" name="Picture 2" descr="C:\Users\kosta\Desktop\oven-화면설계\2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7035" y="2727121"/>
            <a:ext cx="4466507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7107" name="Picture 3" descr="C:\Users\kosta\Desktop\oven-화면설계\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320" y="2732190"/>
            <a:ext cx="4151370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3225" y="2109266"/>
            <a:ext cx="395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26.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댓글 작성자 </a:t>
            </a: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뷰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8848" y="2145124"/>
            <a:ext cx="3882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25.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원본 글 작성자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뷰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48130" name="Picture 2" descr="C:\Users\kosta\Desktop\oven-화면설계\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8377" y="2736849"/>
            <a:ext cx="4186379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8131" name="Picture 3" descr="C:\Users\kosta\Desktop\oven-화면설계\2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1890" y="2725124"/>
            <a:ext cx="4161775" cy="255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osta\Desktop\g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0803" y="1189973"/>
            <a:ext cx="9645043" cy="5123445"/>
          </a:xfrm>
          <a:prstGeom prst="rect">
            <a:avLst/>
          </a:prstGeom>
          <a:noFill/>
        </p:spPr>
      </p:pic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DB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9218" name="Picture 2" descr="C:\Users\kosta\Desktop\디설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6445" y="1013011"/>
            <a:ext cx="6657177" cy="51414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DB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0242" name="Picture 2" descr="C:\Users\kosta\Desktop\디설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9034" y="1253613"/>
            <a:ext cx="7047809" cy="45045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Introduce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팀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팀원소개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15484" y="1904609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●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김세린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779790" y="2327621"/>
            <a:ext cx="4532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수입 및 지출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예산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8414" y="3112086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●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신혜선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83682" y="3499924"/>
            <a:ext cx="453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일정 및 달력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 -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연월간보고서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1353" y="4284405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●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이지현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86614" y="4689819"/>
            <a:ext cx="4532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회원가입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탈퇴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정보수정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로그인 및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마이페이지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그룹가계부 추가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수정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삭제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그룹멤버관리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94508" y="1928054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●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김태호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2196" y="2315895"/>
            <a:ext cx="453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카드 및 통장 등록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97461" y="3109153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●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이재찬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45135" y="3514576"/>
            <a:ext cx="453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게시판 및 글 등록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수정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삭제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댓글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답글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00386" y="4290248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●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추혜성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6845" y="4695676"/>
            <a:ext cx="453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게시판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Design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DB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설계서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1266" name="Picture 2" descr="C:\Users\kosta\Desktop\디설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9580" y="1312604"/>
            <a:ext cx="7195547" cy="4493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구현코드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498724" y="2047240"/>
            <a:ext cx="22098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498724" y="5019040"/>
            <a:ext cx="22098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158314" y="2047240"/>
            <a:ext cx="22098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158314" y="5019040"/>
            <a:ext cx="22098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817904" y="2047240"/>
            <a:ext cx="22098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817904" y="5019040"/>
            <a:ext cx="220980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47800" y="2149177"/>
            <a:ext cx="394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endParaRPr lang="en-US" altLang="ko-KR" sz="6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47849" y="4328286"/>
            <a:ext cx="394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”</a:t>
            </a:r>
            <a:endParaRPr lang="en-US" altLang="ko-KR" sz="6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90404" y="2149177"/>
            <a:ext cx="394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endParaRPr lang="en-US" altLang="ko-KR" sz="6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490453" y="4328286"/>
            <a:ext cx="394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”</a:t>
            </a:r>
            <a:endParaRPr lang="en-US" altLang="ko-KR" sz="6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49994" y="2149177"/>
            <a:ext cx="394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endParaRPr lang="en-US" altLang="ko-KR" sz="6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150043" y="4328286"/>
            <a:ext cx="394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”</a:t>
            </a:r>
            <a:endParaRPr lang="en-US" altLang="ko-KR" sz="6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498724" y="2910840"/>
            <a:ext cx="250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2446055" y="2681263"/>
            <a:ext cx="239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동일한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itchFamily="18" charset="-127"/>
                <a:ea typeface="-윤고딕310" pitchFamily="18" charset="-127"/>
              </a:rPr>
              <a:t>jsp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파일을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서로 다른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Controller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에서 처리하기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099184" y="3041732"/>
            <a:ext cx="2398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Json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으로 받아온 값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JavaScript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에서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DOM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으로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만들어 보여주기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	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718862" y="2628508"/>
            <a:ext cx="2398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JavaMileAPI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를 이용해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메일 보내기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09091" y="3633759"/>
            <a:ext cx="24998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여러 개의 파라미터를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받아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설치하는 방법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695414" y="3800805"/>
            <a:ext cx="2398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Upload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한 파일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저장하기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568422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Code Explanation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동일한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jsp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파일을 서로 다른 컨트롤러에 처리하기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767" y="1432443"/>
            <a:ext cx="432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&lt; collectionSettingMain.jsp&gt;</a:t>
            </a:r>
            <a:endParaRPr lang="ko-KR" altLang="en-US" sz="2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12344" y="1318846"/>
            <a:ext cx="9907698" cy="5097351"/>
            <a:chOff x="871672" y="1036782"/>
            <a:chExt cx="10718126" cy="537941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1672" y="2127632"/>
              <a:ext cx="4591050" cy="159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1798" y="4803883"/>
              <a:ext cx="10668000" cy="1209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94008" y="4021728"/>
              <a:ext cx="10048875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59251" y="6159022"/>
              <a:ext cx="1466850" cy="25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32352" y="1036782"/>
              <a:ext cx="4075959" cy="3089689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  <a:lumOff val="25000"/>
                  <a:alpha val="66000"/>
                </a:schemeClr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59919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Code Explanation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동일한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jsp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파일을 서로 다른 컨트롤러에 처리하기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614" y="2935363"/>
            <a:ext cx="9994461" cy="81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4481" y="4103887"/>
            <a:ext cx="10144235" cy="80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04164" y="1764657"/>
            <a:ext cx="4004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&lt; CONTROLLER  </a:t>
            </a:r>
            <a:r>
              <a: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코드 </a:t>
            </a:r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&gt;</a:t>
            </a:r>
            <a:endParaRPr lang="ko-KR" altLang="en-US" sz="2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Code Explanation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여러 개의 파라미터를 받아 설치하는 방법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837" y="1335863"/>
            <a:ext cx="9993978" cy="51176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8229036" y="1349919"/>
            <a:ext cx="2689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&lt; J S P  </a:t>
            </a:r>
            <a:r>
              <a: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코 </a:t>
            </a:r>
            <a:r>
              <a:rPr lang="ko-KR" altLang="en-US" sz="2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드</a:t>
            </a:r>
            <a:r>
              <a: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&gt;</a:t>
            </a:r>
            <a:endParaRPr lang="ko-KR" altLang="en-US" sz="2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Code Explanation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여러 개의 파라미터를 받아 설치하는 방법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15462" y="1441935"/>
            <a:ext cx="10566111" cy="5048623"/>
            <a:chOff x="487298" y="1226289"/>
            <a:chExt cx="10711859" cy="5185142"/>
          </a:xfrm>
        </p:grpSpPr>
        <p:sp>
          <p:nvSpPr>
            <p:cNvPr id="7" name="TextBox 6"/>
            <p:cNvSpPr txBox="1"/>
            <p:nvPr/>
          </p:nvSpPr>
          <p:spPr>
            <a:xfrm>
              <a:off x="5617065" y="3157871"/>
              <a:ext cx="5582092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- Jsp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에서 동일한 </a:t>
              </a:r>
              <a:r>
                <a:rPr lang="en-US" altLang="ko-KR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vo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를 여러 개 넘겨줄 때 </a:t>
              </a:r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name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을 </a:t>
              </a:r>
              <a:endParaRPr lang="en-US" altLang="ko-KR" sz="1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   list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명</a:t>
              </a:r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[index].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해당 </a:t>
              </a:r>
              <a:r>
                <a:rPr lang="en-US" altLang="ko-KR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vo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의 속성명으로 넘겨 주면 된다</a:t>
              </a:r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.</a:t>
              </a:r>
            </a:p>
            <a:p>
              <a:endParaRPr lang="en-US" altLang="ko-KR" sz="1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>
                <a:buFontTx/>
                <a:buChar char="-"/>
              </a:pP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여러 개의 값을 보낼 </a:t>
              </a:r>
              <a:r>
                <a:rPr lang="en-US" altLang="ko-KR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vo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를 </a:t>
              </a:r>
              <a:r>
                <a:rPr lang="ko-KR" altLang="en-US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제네릭스로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지정한 </a:t>
              </a:r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list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타입의 </a:t>
              </a:r>
              <a:endParaRPr lang="en-US" altLang="ko-KR" sz="1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  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변수를 가진 별도의 </a:t>
              </a:r>
              <a:r>
                <a:rPr lang="en-US" altLang="ko-KR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vo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를 </a:t>
              </a:r>
              <a:r>
                <a:rPr lang="ko-KR" altLang="en-US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만들어야한다</a:t>
              </a:r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.</a:t>
              </a:r>
            </a:p>
            <a:p>
              <a:endParaRPr lang="en-US" altLang="ko-KR" sz="1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pPr>
                <a:buFontTx/>
                <a:buChar char="-"/>
              </a:pP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컨트롤러에서는 </a:t>
              </a:r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@</a:t>
              </a:r>
              <a:r>
                <a:rPr lang="en-US" altLang="ko-KR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ModelAttribute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로 </a:t>
              </a:r>
              <a:r>
                <a:rPr lang="en-US" altLang="ko-KR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vo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를 받는데 이 때 </a:t>
              </a:r>
              <a:endParaRPr lang="en-US" altLang="ko-KR" sz="1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  </a:t>
              </a:r>
              <a:r>
                <a:rPr lang="en-US" altLang="ko-KR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vo</a:t>
              </a:r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타입은 실제 수정하고 싶은 </a:t>
              </a:r>
              <a:r>
                <a:rPr lang="en-US" altLang="ko-KR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vo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를 </a:t>
              </a:r>
              <a:r>
                <a:rPr lang="ko-KR" altLang="en-US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제네릭스로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지정한 </a:t>
              </a:r>
              <a:endParaRPr lang="en-US" altLang="ko-KR" sz="1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   list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를 변수로 가지는 </a:t>
              </a:r>
              <a:r>
                <a:rPr lang="en-US" altLang="ko-KR" sz="16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vo</a:t>
              </a:r>
              <a:r>
                <a:rPr lang="ko-KR" altLang="en-US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로  파라미터를 받는다</a:t>
              </a:r>
              <a:r>
                <a:rPr lang="en-US" altLang="ko-KR" sz="16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10" pitchFamily="18" charset="-127"/>
                  <a:ea typeface="-윤고딕310" pitchFamily="18" charset="-127"/>
                </a:rPr>
                <a:t>.</a:t>
              </a:r>
            </a:p>
            <a:p>
              <a:endParaRPr lang="en-US" altLang="ko-KR" sz="1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endParaRPr>
            </a:p>
            <a:p>
              <a:endParaRPr lang="ko-KR" altLang="en-US" sz="16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endParaRPr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298" y="3612081"/>
              <a:ext cx="3924322" cy="2799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1101086" y="3147237"/>
              <a:ext cx="2775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&lt; V O  </a:t>
              </a:r>
              <a:r>
                <a:rPr lang="ko-KR" altLang="en-US" sz="20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코 </a:t>
              </a:r>
              <a:r>
                <a:rPr lang="ko-KR" altLang="en-US" sz="2000" dirty="0" err="1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드</a:t>
              </a:r>
              <a:r>
                <a:rPr lang="ko-KR" altLang="en-US" sz="20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 </a:t>
              </a:r>
              <a:r>
                <a:rPr lang="en-US" altLang="ko-KR" sz="20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&gt;</a:t>
              </a:r>
              <a:endPara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361" y="1226289"/>
              <a:ext cx="4004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&lt; CONTROLLER  </a:t>
              </a:r>
              <a:r>
                <a:rPr lang="ko-KR" altLang="en-US" sz="20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코드 </a:t>
              </a:r>
              <a:r>
                <a:rPr lang="en-US" altLang="ko-KR" sz="2000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-윤고딕340" pitchFamily="18" charset="-127"/>
                  <a:ea typeface="-윤고딕340" pitchFamily="18" charset="-127"/>
                </a:rPr>
                <a:t>&gt;</a:t>
              </a:r>
              <a:endPara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1025" y="1662334"/>
              <a:ext cx="8477250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516" y="1513788"/>
            <a:ext cx="10311469" cy="4977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69679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Code Explanation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Json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으로 받아온 값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JavaScript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에서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DOM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으로 만들어 보여주기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54372" y="1475196"/>
            <a:ext cx="277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&lt; J S P  </a:t>
            </a:r>
            <a:r>
              <a: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코 </a:t>
            </a:r>
            <a:r>
              <a:rPr lang="ko-KR" altLang="en-US" sz="2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드</a:t>
            </a:r>
            <a:r>
              <a: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&gt;</a:t>
            </a:r>
            <a:endParaRPr lang="en-US" altLang="ko-KR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  <a:p>
            <a:pPr algn="ctr"/>
            <a:r>
              <a: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파일명 </a:t>
            </a:r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schedule.jsp</a:t>
            </a:r>
            <a:endParaRPr lang="ko-KR" altLang="en-US" sz="2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051431" y="3079209"/>
            <a:ext cx="2910254" cy="7542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숫자를 </a:t>
            </a:r>
            <a:r>
              <a:rPr lang="en-US" altLang="ko-KR" sz="1600" dirty="0" smtClean="0">
                <a:solidFill>
                  <a:srgbClr val="FF0000"/>
                </a:solidFill>
              </a:rPr>
              <a:t>3</a:t>
            </a:r>
            <a:r>
              <a:rPr lang="ko-KR" altLang="en-US" sz="1600" dirty="0" smtClean="0">
                <a:solidFill>
                  <a:srgbClr val="FF0000"/>
                </a:solidFill>
              </a:rPr>
              <a:t>자리 단위로 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표시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해주는 정규식</a:t>
            </a:r>
            <a:r>
              <a:rPr lang="en-US" altLang="ko-KR" sz="1400" dirty="0" smtClean="0">
                <a:solidFill>
                  <a:srgbClr val="FF0000"/>
                </a:solidFill>
              </a:rPr>
              <a:t>(Regular Express)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72761" y="3995511"/>
            <a:ext cx="8097715" cy="11304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398416" y="4541590"/>
            <a:ext cx="3525793" cy="510744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DOM</a:t>
            </a:r>
            <a:r>
              <a:rPr lang="ko-KR" altLang="en-US" sz="1600" dirty="0" smtClean="0">
                <a:solidFill>
                  <a:srgbClr val="FF0000"/>
                </a:solidFill>
              </a:rPr>
              <a:t>으로 만들어서 붙여주는 부분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844060" y="1477108"/>
            <a:ext cx="10093565" cy="5099538"/>
            <a:chOff x="585327" y="988141"/>
            <a:chExt cx="10991850" cy="5398217"/>
          </a:xfrm>
        </p:grpSpPr>
        <p:pic>
          <p:nvPicPr>
            <p:cNvPr id="12" name="Picture 2" descr="C:\Users\kosta\Dropbox\SALIM\최종문서\코드캡쳐_재찬\코드 캡쳐 -문의하기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5327" y="988141"/>
              <a:ext cx="10991850" cy="5398217"/>
            </a:xfrm>
            <a:prstGeom prst="rect">
              <a:avLst/>
            </a:prstGeom>
            <a:noFill/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106129" y="3436774"/>
              <a:ext cx="10309123" cy="218236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275440" y="4657302"/>
              <a:ext cx="2962832" cy="510744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Mail 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내용으로 </a:t>
              </a:r>
              <a:endParaRPr lang="en-US" altLang="ko-KR" sz="16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sz="1600" dirty="0" smtClean="0">
                  <a:solidFill>
                    <a:srgbClr val="FF0000"/>
                  </a:solidFill>
                </a:rPr>
                <a:t>Setting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해서 보내는 부분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Code Explanation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JavaMileAPI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를 이용해 메일 보내기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0273" y="1422445"/>
            <a:ext cx="3456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&lt; Java  </a:t>
            </a:r>
            <a:r>
              <a: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코 </a:t>
            </a:r>
            <a:r>
              <a:rPr lang="ko-KR" altLang="en-US" sz="2000" dirty="0" err="1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드</a:t>
            </a:r>
            <a:r>
              <a: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&gt; </a:t>
            </a:r>
            <a:endParaRPr lang="ko-KR" altLang="en-US" sz="2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14652" y="1778773"/>
            <a:ext cx="4523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파일명 </a:t>
            </a:r>
            <a:r>
              <a:rPr lang="en-US" altLang="ko-KR" sz="20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 MailSenderController.java</a:t>
            </a:r>
            <a:endParaRPr lang="ko-KR" altLang="en-US" sz="20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Code Explanation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Upload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한 파일 저장하기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845941" y="2162908"/>
            <a:ext cx="10390628" cy="4246681"/>
            <a:chOff x="916276" y="1998482"/>
            <a:chExt cx="11012333" cy="4371975"/>
          </a:xfrm>
        </p:grpSpPr>
        <p:pic>
          <p:nvPicPr>
            <p:cNvPr id="6" name="Picture 2" descr="C:\Users\kosta\Dropbox\SALIM\최종문서\코드캡쳐_재찬\코드 캡쳐-파일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6276" y="1998482"/>
              <a:ext cx="10610850" cy="4371975"/>
            </a:xfrm>
            <a:prstGeom prst="rect">
              <a:avLst/>
            </a:prstGeom>
            <a:noFill/>
          </p:spPr>
        </p:pic>
        <p:sp>
          <p:nvSpPr>
            <p:cNvPr id="7" name="모서리가 둥근 직사각형 6"/>
            <p:cNvSpPr/>
            <p:nvPr/>
          </p:nvSpPr>
          <p:spPr>
            <a:xfrm>
              <a:off x="926313" y="2326839"/>
              <a:ext cx="10471355" cy="41295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965777" y="3621510"/>
              <a:ext cx="2962832" cy="510744"/>
            </a:xfrm>
            <a:prstGeom prst="round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rgbClr val="FF0000"/>
                  </a:solidFill>
                </a:rPr>
                <a:t>파일 저장하기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078713" y="3211742"/>
              <a:ext cx="10471355" cy="286118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75340" y="2371084"/>
              <a:ext cx="19419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ln w="6350"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rgbClr val="FF0000"/>
                  </a:solidFill>
                  <a:latin typeface="-윤고딕310" pitchFamily="18" charset="-127"/>
                  <a:ea typeface="-윤고딕310" pitchFamily="18" charset="-127"/>
                </a:rPr>
                <a:t>파일 받아오기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674073" y="1457609"/>
            <a:ext cx="345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&lt; Java  </a:t>
            </a:r>
            <a:r>
              <a:rPr lang="ko-KR" altLang="en-US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코드 </a:t>
            </a:r>
            <a:r>
              <a:rPr lang="en-US" altLang="ko-KR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&gt; </a:t>
            </a:r>
            <a:endParaRPr lang="ko-KR" altLang="en-US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4276" y="1813930"/>
            <a:ext cx="452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파일명 </a:t>
            </a:r>
            <a:r>
              <a:rPr lang="en-US" altLang="ko-KR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:  FreeBoardController.java</a:t>
            </a:r>
            <a:endParaRPr lang="ko-KR" altLang="en-US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69"/>
          <p:cNvGrpSpPr/>
          <p:nvPr/>
        </p:nvGrpSpPr>
        <p:grpSpPr>
          <a:xfrm>
            <a:off x="573564" y="1231899"/>
            <a:ext cx="11067059" cy="4301125"/>
            <a:chOff x="1043464" y="1041399"/>
            <a:chExt cx="11067059" cy="4301125"/>
          </a:xfrm>
        </p:grpSpPr>
        <p:grpSp>
          <p:nvGrpSpPr>
            <p:cNvPr id="3" name="그룹 35"/>
            <p:cNvGrpSpPr/>
            <p:nvPr/>
          </p:nvGrpSpPr>
          <p:grpSpPr>
            <a:xfrm>
              <a:off x="1043464" y="3976995"/>
              <a:ext cx="3456868" cy="814512"/>
              <a:chOff x="308269" y="2248619"/>
              <a:chExt cx="3945571" cy="989179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308269" y="2826643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1.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회원 및 로그인 부분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cxnSp>
          <p:nvCxnSpPr>
            <p:cNvPr id="37" name="직선 연결선 36"/>
            <p:cNvCxnSpPr/>
            <p:nvPr/>
          </p:nvCxnSpPr>
          <p:spPr>
            <a:xfrm>
              <a:off x="1497861" y="473869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034809" y="378706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60629" y="280465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4034809" y="3787069"/>
              <a:ext cx="0" cy="95163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6571756" y="2804659"/>
              <a:ext cx="0" cy="987639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41"/>
            <p:cNvGrpSpPr/>
            <p:nvPr/>
          </p:nvGrpSpPr>
          <p:grpSpPr>
            <a:xfrm>
              <a:off x="3518085" y="3001556"/>
              <a:ext cx="3456868" cy="814514"/>
              <a:chOff x="237130" y="2248619"/>
              <a:chExt cx="3945571" cy="989182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237130" y="2826646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2.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재산 관리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5" name="그룹 42"/>
            <p:cNvGrpSpPr/>
            <p:nvPr/>
          </p:nvGrpSpPr>
          <p:grpSpPr>
            <a:xfrm>
              <a:off x="6106232" y="2044699"/>
              <a:ext cx="3456868" cy="814512"/>
              <a:chOff x="308269" y="2248619"/>
              <a:chExt cx="3945571" cy="98917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308269" y="2826643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3.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일정 및 보고서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  <p:grpSp>
          <p:nvGrpSpPr>
            <p:cNvPr id="6" name="그룹 43"/>
            <p:cNvGrpSpPr/>
            <p:nvPr/>
          </p:nvGrpSpPr>
          <p:grpSpPr>
            <a:xfrm>
              <a:off x="2209775" y="4925714"/>
              <a:ext cx="1337432" cy="416810"/>
              <a:chOff x="1883630" y="4196046"/>
              <a:chExt cx="1838657" cy="609704"/>
            </a:xfrm>
          </p:grpSpPr>
          <p:sp>
            <p:nvSpPr>
              <p:cNvPr id="55" name="양쪽 대괄호 54"/>
              <p:cNvSpPr/>
              <p:nvPr/>
            </p:nvSpPr>
            <p:spPr>
              <a:xfrm>
                <a:off x="1883630" y="4243772"/>
                <a:ext cx="1766134" cy="561978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897093" y="4196046"/>
                <a:ext cx="1825194" cy="3601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rPr>
                  <a:t>가입</a:t>
                </a:r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rPr>
                  <a:t> / </a:t>
                </a:r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rPr>
                  <a:t>로그인 </a:t>
                </a:r>
                <a:r>
                  <a:rPr lang="en-US" altLang="ko-KR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rPr>
                  <a:t>/ </a:t>
                </a:r>
                <a:r>
                  <a:rPr lang="ko-KR" altLang="en-US" sz="1000" dirty="0" smtClean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rPr>
                  <a:t>탈퇴</a:t>
                </a:r>
                <a:endParaRPr lang="ko-KR" altLang="en-US" sz="1000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10" pitchFamily="18" charset="-127"/>
                  <a:ea typeface="-윤고딕310" pitchFamily="18" charset="-127"/>
                </a:endParaRPr>
              </a:p>
            </p:txBody>
          </p:sp>
        </p:grpSp>
        <p:grpSp>
          <p:nvGrpSpPr>
            <p:cNvPr id="7" name="그룹 44"/>
            <p:cNvGrpSpPr/>
            <p:nvPr/>
          </p:nvGrpSpPr>
          <p:grpSpPr>
            <a:xfrm>
              <a:off x="4516803" y="3853067"/>
              <a:ext cx="1720158" cy="508105"/>
              <a:chOff x="1651676" y="4143084"/>
              <a:chExt cx="2364822" cy="743249"/>
            </a:xfrm>
          </p:grpSpPr>
          <p:sp>
            <p:nvSpPr>
              <p:cNvPr id="51" name="양쪽 대괄호 50"/>
              <p:cNvSpPr/>
              <p:nvPr/>
            </p:nvSpPr>
            <p:spPr>
              <a:xfrm>
                <a:off x="1651676" y="4324358"/>
                <a:ext cx="2364822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8" name="그룹 51"/>
              <p:cNvGrpSpPr/>
              <p:nvPr/>
            </p:nvGrpSpPr>
            <p:grpSpPr>
              <a:xfrm>
                <a:off x="1763694" y="4143084"/>
                <a:ext cx="2203017" cy="636914"/>
                <a:chOff x="1763694" y="4091208"/>
                <a:chExt cx="2203017" cy="636912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1763694" y="4091208"/>
                  <a:ext cx="2203017" cy="3601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수입 및 지출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2535266" y="4367952"/>
                  <a:ext cx="959077" cy="3601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itchFamily="18" charset="-127"/>
                      <a:ea typeface="-윤고딕310" pitchFamily="18" charset="-127"/>
                    </a:rPr>
                    <a:t>예산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-윤고딕310" pitchFamily="18" charset="-127"/>
                    <a:ea typeface="-윤고딕310" pitchFamily="18" charset="-127"/>
                  </a:endParaRPr>
                </a:p>
              </p:txBody>
            </p:sp>
          </p:grpSp>
        </p:grpSp>
        <p:sp>
          <p:nvSpPr>
            <p:cNvPr id="47" name="양쪽 대괄호 46"/>
            <p:cNvSpPr/>
            <p:nvPr/>
          </p:nvSpPr>
          <p:spPr>
            <a:xfrm>
              <a:off x="7239972" y="2923088"/>
              <a:ext cx="1343275" cy="384182"/>
            </a:xfrm>
            <a:prstGeom prst="bracketPair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9124456" y="1822851"/>
              <a:ext cx="0" cy="987639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9126029" y="1814059"/>
              <a:ext cx="2548075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43"/>
            <p:cNvGrpSpPr/>
            <p:nvPr/>
          </p:nvGrpSpPr>
          <p:grpSpPr>
            <a:xfrm>
              <a:off x="9901417" y="1874195"/>
              <a:ext cx="1400606" cy="462578"/>
              <a:chOff x="1982122" y="4302368"/>
              <a:chExt cx="1925509" cy="676653"/>
            </a:xfrm>
          </p:grpSpPr>
          <p:sp>
            <p:nvSpPr>
              <p:cNvPr id="44" name="양쪽 대괄호 43"/>
              <p:cNvSpPr/>
              <p:nvPr/>
            </p:nvSpPr>
            <p:spPr>
              <a:xfrm>
                <a:off x="1982122" y="4350839"/>
                <a:ext cx="1925509" cy="561975"/>
              </a:xfrm>
              <a:prstGeom prst="bracketPair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grpSp>
            <p:nvGrpSpPr>
              <p:cNvPr id="10" name="그룹 55"/>
              <p:cNvGrpSpPr/>
              <p:nvPr/>
            </p:nvGrpSpPr>
            <p:grpSpPr>
              <a:xfrm>
                <a:off x="2199326" y="4302368"/>
                <a:ext cx="1593759" cy="676653"/>
                <a:chOff x="2199326" y="4250487"/>
                <a:chExt cx="1593759" cy="676653"/>
              </a:xfrm>
            </p:grpSpPr>
            <p:sp>
              <p:nvSpPr>
                <p:cNvPr id="46" name="직사각형 45"/>
                <p:cNvSpPr/>
                <p:nvPr/>
              </p:nvSpPr>
              <p:spPr>
                <a:xfrm>
                  <a:off x="2199326" y="4250487"/>
                  <a:ext cx="1543072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자유 </a:t>
                  </a:r>
                  <a:r>
                    <a:rPr lang="en-US" altLang="ko-KR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/ Tip </a:t>
                  </a:r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게시판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2199327" y="4566971"/>
                  <a:ext cx="1593758" cy="3601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글 작성</a:t>
                  </a:r>
                  <a:r>
                    <a:rPr lang="en-US" altLang="ko-KR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/</a:t>
                  </a:r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수정</a:t>
                  </a:r>
                  <a:r>
                    <a:rPr lang="en-US" altLang="ko-KR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/</a:t>
                  </a:r>
                  <a:r>
                    <a:rPr lang="ko-KR" altLang="en-US" sz="10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3000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삭제</a:t>
                  </a:r>
                  <a:endParaRPr lang="ko-KR" altLang="en-US" sz="1000" dirty="0">
                    <a:ln>
                      <a:solidFill>
                        <a:schemeClr val="tx1">
                          <a:lumMod val="75000"/>
                          <a:lumOff val="2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11" name="그룹 42"/>
            <p:cNvGrpSpPr/>
            <p:nvPr/>
          </p:nvGrpSpPr>
          <p:grpSpPr>
            <a:xfrm>
              <a:off x="8653655" y="1041399"/>
              <a:ext cx="3456868" cy="814512"/>
              <a:chOff x="215272" y="2248619"/>
              <a:chExt cx="3945571" cy="98917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15272" y="2826643"/>
                <a:ext cx="3945571" cy="41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4.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lumMod val="65000"/>
                          <a:lumOff val="3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게시판</a:t>
                </a:r>
                <a:endParaRPr lang="en-US" altLang="ko-KR" sz="16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itchFamily="18" charset="-127"/>
                  <a:ea typeface="-윤고딕320" pitchFamily="18" charset="-127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524" y="2248619"/>
                <a:ext cx="733063" cy="494818"/>
              </a:xfrm>
              <a:prstGeom prst="rect">
                <a:avLst/>
              </a:prstGeom>
            </p:spPr>
          </p:pic>
        </p:grpSp>
      </p:grp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화면캡쳐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101448" y="5341038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가계부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875303" y="3046177"/>
            <a:ext cx="11738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일정 </a:t>
            </a:r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/ 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메모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7163625" y="3298997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보고서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357050" y="4421630"/>
            <a:ext cx="1147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카드 및 통장 등록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Introduce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주제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&amp; </a:t>
            </a:r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주제 선정이유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667000" y="1615777"/>
            <a:ext cx="394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endParaRPr lang="en-US" altLang="ko-KR" sz="6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443903" y="1591924"/>
            <a:ext cx="3945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”</a:t>
            </a:r>
            <a:endParaRPr lang="en-US" altLang="ko-KR" sz="60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02394" y="1729740"/>
            <a:ext cx="2398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살림꾼</a:t>
            </a:r>
            <a:endParaRPr lang="en-US" altLang="ko-KR" sz="5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86200" y="2745740"/>
            <a:ext cx="430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살림을 알뜰하게 잘 꾸며나가는 사람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]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937814" y="346964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및 선정이유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83194" y="4015740"/>
            <a:ext cx="453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경기 불황으로 갈수록 팍팍해지는 가계 살림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81594" y="4523740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계획성 있는 소비 습관 습득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46694" y="504444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Main Page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1319" y="156526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[SALIM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첫 화면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6" name="Picture 2" descr="C:\Users\kosta\Desktop\KakaoTalk_20161223_10481336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4582" y="2035658"/>
            <a:ext cx="8107955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Main Page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19" y="156526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[SALIM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첫 화면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050" name="Picture 2" descr="C:\Users\kosta\Desktop\KakaoTalk_20161223_105018645.pn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2055" y="2068837"/>
            <a:ext cx="8100000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Main Page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1319" y="156526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[SALIM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첫 화면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4" name="Picture 2" descr="C:\Users\kosta\Desktop\KakaoTalk_20161223_105039985.pn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6507" y="2102822"/>
            <a:ext cx="8100000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Main Page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1319" y="156526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[SALIM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첫 화면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8" name="Picture 2" descr="C:\Users\kosta\Desktop\KakaoTalk_20161223_105059030.pn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104" y="2102107"/>
            <a:ext cx="8100000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655858" y="2537012"/>
            <a:ext cx="3651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사용자에게 계정을 만드는 기능 제공한다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914100" y="223537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251115" y="1635399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새 계정 만들기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31380" y="3650360"/>
            <a:ext cx="40472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 가입에 필요한 정보를 입력 받기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사용자의 입력 내용 검증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&lt;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 가입 조건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&gt;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1)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이미 가입된 아이디가 아닌 경우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2)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 입력과 확인 내용이 같을 경우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3)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비밀번호가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8~15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자인 경우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4)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이메일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중복이 아닌 경우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buFontTx/>
              <a:buChar char="-"/>
            </a:pP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생일을 선택할 경우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달력 생성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달력에서 날짜를 누르면 나이가 자동으로 입력됨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18563" y="1786271"/>
            <a:ext cx="6477660" cy="4069542"/>
            <a:chOff x="444135" y="1658982"/>
            <a:chExt cx="6369041" cy="3909751"/>
          </a:xfrm>
        </p:grpSpPr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4135" y="1658982"/>
              <a:ext cx="6369041" cy="3909751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93921" y="3511738"/>
              <a:ext cx="1173480" cy="1054546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  <a:headEnd/>
              <a:tailEnd/>
            </a:ln>
          </p:spPr>
        </p:pic>
      </p:grpSp>
      <p:sp>
        <p:nvSpPr>
          <p:cNvPr id="85" name="TextBox 84"/>
          <p:cNvSpPr txBox="1"/>
          <p:nvPr/>
        </p:nvSpPr>
        <p:spPr>
          <a:xfrm>
            <a:off x="2618864" y="6030189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새 계정 만들기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3893961" y="859790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선정 이유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25661" y="9652000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계획성 있는 소비 습관 습득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8179" y="1704449"/>
            <a:ext cx="6447788" cy="3566160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7251115" y="1635399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회원가입 성공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5858" y="2537012"/>
            <a:ext cx="3651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회원가입 성공 시 화면을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14100" y="223537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31380" y="3650360"/>
            <a:ext cx="4047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 가입 조건을 모두 만족할 경우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사용자가 입력한 정보를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16845" y="5530460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회원가입 성공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3893961" y="859790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선정 이유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25661" y="9652000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계획성 있는 소비 습관 습득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6223" y="1672047"/>
            <a:ext cx="6447636" cy="3889903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7251115" y="1635399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5858" y="2537012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아이디와 비밀번호를 입력 받고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로그인 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14100" y="223537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1380" y="3650360"/>
            <a:ext cx="4047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아이디와 비밀번호를 입력 받는다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회원이 맞는지를 검증한다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잘못된 아이디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비밀번호일 경우 사용자에게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메시지를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57356" y="5753743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3893961" y="859790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선정 이유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25661" y="9652000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계획성 있는 소비 습관 습득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48787" y="4025386"/>
            <a:ext cx="4706971" cy="2196586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7251115" y="1635399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아이디 찾기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5858" y="2537012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사용자의 아이디를 찾아준다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14100" y="223537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1380" y="3650360"/>
            <a:ext cx="4047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아이디와 비밀번호를 입력 받는다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회원이 맞는지를 검증한다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잘못된 아이디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비밀번호일 경우 사용자에게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메시지를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47277" y="1369988"/>
            <a:ext cx="4662407" cy="2173362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1874584" y="3605965"/>
            <a:ext cx="3096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아이디 성공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7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14340" y="6267650"/>
            <a:ext cx="3096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아이디 입력 실패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7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3893961" y="859790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선정 이유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25661" y="9652000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계획성 있는 소비 습관 습득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5379" y="1693778"/>
            <a:ext cx="6307682" cy="306960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2328241" y="5144144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비밀번호 찾기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5858" y="2537012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사용자의 비밀번호를 찾아준다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14100" y="223537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31380" y="3650360"/>
            <a:ext cx="4047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아이디와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이메일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주소를 입력 받고 검증한다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사용자의 정보와 일치할 경우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 앞의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4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자리를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03515" y="1787799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비밀번호 찾기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3893961" y="8597900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선정 이유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25661" y="9652000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계획성 있는 소비 습관 습득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01894" y="3975970"/>
            <a:ext cx="4289305" cy="207360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572145" y="1447100"/>
            <a:ext cx="4253975" cy="1982823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2435275" y="3455879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아이디 입력 실패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16672" y="6156197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이메일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입력 실패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51115" y="1635399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비밀번호 찾기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55858" y="2537012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사용자의 비밀번호를 찾아준다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14100" y="223537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31380" y="3650360"/>
            <a:ext cx="4047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아이디와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이메일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주소를 입력 받고 검증한다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사용자의 정보와 일치할 경우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비밀번호 앞의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4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자리를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아이디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이메일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입력 실패 시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에러 메시지를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Introduce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26595" y="2592412"/>
            <a:ext cx="1111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endParaRPr lang="en-US" altLang="ko-KR" sz="2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184263" y="2576661"/>
            <a:ext cx="877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”</a:t>
            </a:r>
            <a:endParaRPr lang="en-US" altLang="ko-KR" sz="2400" dirty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059179" y="2635353"/>
            <a:ext cx="1466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살림이란</a:t>
            </a:r>
            <a:r>
              <a:rPr lang="en-US" altLang="ko-KR" sz="2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85812" y="3150192"/>
            <a:ext cx="430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살아가는 형편이나 정도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409062" y="2591388"/>
            <a:ext cx="5859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사용자의 살림을 살리는 것</a:t>
            </a:r>
            <a:endParaRPr lang="en-US" altLang="ko-KR" sz="32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987406" y="3750017"/>
            <a:ext cx="587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사용자의 집안살림을</a:t>
            </a:r>
            <a:r>
              <a:rPr lang="en-US" altLang="ko-KR" sz="32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도와주는 것</a:t>
            </a:r>
            <a:endParaRPr lang="en-US" altLang="ko-KR" sz="32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249" y="3504813"/>
            <a:ext cx="4528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국가나 집단의 재산을 관리하고 경영하는 일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591" y="3100361"/>
            <a:ext cx="84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[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09027" y="3094502"/>
            <a:ext cx="48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] 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5512775" y="3332288"/>
            <a:ext cx="457199" cy="316515"/>
          </a:xfrm>
          <a:prstGeom prst="right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0029" y="1573619"/>
            <a:ext cx="6674869" cy="310450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570093" y="1688562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 성공 시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81430" y="2558277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회원의 가계부와 그룹 가계부를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7896" y="228853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76692" y="3682259"/>
            <a:ext cx="4815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로그인 성공 화면에서 회원의 개인 가계부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소속된 그룹 가계부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초대 받은 가계부를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29767" y="5211483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 성공 시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283013" y="1635399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내 정보 확인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55858" y="2537012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사용자에게 회원 정보를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5998" y="223537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1380" y="3650360"/>
            <a:ext cx="4815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사용자가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마이페이지에서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내 정보 확인을 누를 경우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사용자의 회원 정보를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4792" y="1693180"/>
            <a:ext cx="6358270" cy="295826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2246725" y="4924403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내 정보 확인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8458" y="1730563"/>
            <a:ext cx="6225113" cy="3300811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314911" y="1688562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개인정보 수정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70797" y="2600807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사용자에게 개인정보 수정 기능을 제공한다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7896" y="228853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76692" y="3714155"/>
            <a:ext cx="4815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사용자가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마이페이지에서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개인정보 수정을 누르면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사용자의 비밀번호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이름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생일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나이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이메일을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수정할 수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수정 정보의 입력 조건은 회원 가입시의 조건과 동일하다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82929" y="5211483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개인정보 수정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04719" y="1694329"/>
            <a:ext cx="6792602" cy="355898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314911" y="1688562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회원 탈퇴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0922" y="2590175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사용자에게 회원 탈퇴의 기능을 제공한다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62960" y="228853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67318" y="3629095"/>
            <a:ext cx="4815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사용자가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마이페이지에서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회원 탈퇴 버튼을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누르면 탈퇴 여부를 묻는 팝업이 뜬다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 탈퇴 시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회원에 관한 모든 정보와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 정보가 삭제된다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62959" y="331221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03217" y="3458851"/>
            <a:ext cx="2336615" cy="160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2427479" y="5519827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회원 탈퇴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0029" y="1573619"/>
            <a:ext cx="6674869" cy="310450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570093" y="1688562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 성공 시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81430" y="2558277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회원의 가계부와 그룹 가계부를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7896" y="228853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76692" y="3682259"/>
            <a:ext cx="4815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로그인 성공 화면에서 회원의 개인 가계부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소속된 그룹 가계부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초대 받은 가계부를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29767" y="5211483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 성공 시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5770" y="1687247"/>
            <a:ext cx="6188435" cy="3806115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314911" y="1688562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그룹 가계부 추가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55858" y="2590175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사용자에게 그룹 가계부를 생성할 수 있게 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7896" y="228853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50375" y="3777958"/>
            <a:ext cx="4815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로그인 성공 화면에서 그룹 가계부 추가 버튼을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클릭하면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다음 화면을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 가계부를 만든 사람이 그룹의 리더가 되어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 가계부 수정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삭제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가계부 입력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회원 초대에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대한 권한을 갖는다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23441" y="5668682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그룹 가계부 추가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314911" y="1688562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그룹 멤버 관리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31785" y="3536628"/>
            <a:ext cx="2699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그룹 멤버 관리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81430" y="2558277"/>
            <a:ext cx="389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그룹의 리더에게 멤버 관리 기능을 제공한다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77896" y="228853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42507" y="3629096"/>
            <a:ext cx="4815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그룹의 리더에게 그룹의 멤버 정보를 보여준다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그룹의 리더에게 멤버 초대의 기능을 제공한다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초대한 멤버가 그룹 초대를 거절할 경우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해당 멤버의 리스트를 삭제할 수 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84521" y="1209713"/>
            <a:ext cx="5560827" cy="232531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81573" y="3882240"/>
            <a:ext cx="5574408" cy="236554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38" name="TextBox 37"/>
          <p:cNvSpPr txBox="1"/>
          <p:nvPr/>
        </p:nvSpPr>
        <p:spPr>
          <a:xfrm>
            <a:off x="1045245" y="6306638"/>
            <a:ext cx="5196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멤버의 초대 응답 이후 그룹 멤버 관리화면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66174" y="1765005"/>
            <a:ext cx="6701400" cy="310961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314911" y="1688562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멤버 초대를 받은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81430" y="2558277"/>
            <a:ext cx="433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초대된 그룹 가계부의 수락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거절 기능을 제공한다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77896" y="228853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57445" y="3724789"/>
            <a:ext cx="48153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초대된 가계부를 수락할 경우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해당 그룹이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나의 그룹 가계부로 이동한다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buFontTx/>
              <a:buChar char="-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초대된 가계부를 거절할 경우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해당 그룹의 내용은 삭제된다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2838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29767" y="5200850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멤버 초대를 받은 화면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0788162" y="6078215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690761" y="10172700"/>
            <a:ext cx="2398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3.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 관리 노하우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4803" y="2784266"/>
            <a:ext cx="1466978" cy="1155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3602" y="4435459"/>
            <a:ext cx="2572656" cy="7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613434" y="4312073"/>
            <a:ext cx="1318083" cy="129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69153" y="4187319"/>
            <a:ext cx="2210753" cy="127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82216" y="2764161"/>
            <a:ext cx="2050868" cy="131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25"/>
          <p:cNvGrpSpPr/>
          <p:nvPr/>
        </p:nvGrpSpPr>
        <p:grpSpPr>
          <a:xfrm>
            <a:off x="15686069" y="901309"/>
            <a:ext cx="1297436" cy="1302458"/>
            <a:chOff x="4188962" y="1134564"/>
            <a:chExt cx="1297436" cy="1302458"/>
          </a:xfrm>
        </p:grpSpPr>
        <p:sp>
          <p:nvSpPr>
            <p:cNvPr id="89" name="TextBox 88"/>
            <p:cNvSpPr txBox="1"/>
            <p:nvPr/>
          </p:nvSpPr>
          <p:spPr>
            <a:xfrm>
              <a:off x="4188962" y="2129245"/>
              <a:ext cx="1297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FullCalendar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46653" y="1134564"/>
              <a:ext cx="1190625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08469" y="1163110"/>
            <a:ext cx="11620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4"/>
          <p:cNvGrpSpPr/>
          <p:nvPr/>
        </p:nvGrpSpPr>
        <p:grpSpPr>
          <a:xfrm>
            <a:off x="19575260" y="1127187"/>
            <a:ext cx="2619375" cy="1163667"/>
            <a:chOff x="8078153" y="1360442"/>
            <a:chExt cx="2619375" cy="116366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78153" y="1360442"/>
              <a:ext cx="2619375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129590" y="2216332"/>
              <a:ext cx="25035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&amp;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MonthPicker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332634" y="2591588"/>
            <a:ext cx="19145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3654" y="1110719"/>
            <a:ext cx="1534614" cy="1261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0690" y="1686802"/>
            <a:ext cx="6912614" cy="3752897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7314911" y="1688562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가계부 환경 설정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81430" y="2558277"/>
            <a:ext cx="441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그룹의 리더에게 그룹 가계부 수정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삭제 기능을 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제공한다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05487" y="2288534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29093" y="3650361"/>
            <a:ext cx="4815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그룹의 리더가 그룹 가계부의 </a:t>
            </a:r>
            <a:r>
              <a:rPr lang="ko-KR" altLang="en-US" sz="14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 가계부 소개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 리더의 권한을 변경할 수 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  <a:p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그룹의 리더는 그룹을 삭제할 수 있다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58652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67991" y="5594255"/>
            <a:ext cx="309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가계부 환경 설정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회원 및 로그인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재산 관리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1115" y="1635399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b="1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카드</a:t>
            </a:r>
            <a:r>
              <a:rPr lang="en-US" altLang="ko-KR" sz="2000" b="1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2000" b="1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통장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5740" y="2106529"/>
            <a:ext cx="50079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카드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통장 등록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본인이 쓰는 카드와 통장을 등록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흐름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a.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카드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/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통장 목록에서 해당되는 카드사나 은행을 선택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b.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그에 관한 설명을 작성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c.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등록 버튼을 누르면 등록된 카드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/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통장 목록에 조회됨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카드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/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통장 수정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-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등록한 카드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/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통장을 수정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-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흐름 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: </a:t>
            </a: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a-1.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조회된 목록에서 변경 후 수정을 클릭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a-2.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수정완료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b-1.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삭제하고자 하는 카드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/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통장을 체크박스에 체크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b-2.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삭제를 클릭하면 삭제 완료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grpSp>
        <p:nvGrpSpPr>
          <p:cNvPr id="8" name="그룹 24"/>
          <p:cNvGrpSpPr/>
          <p:nvPr/>
        </p:nvGrpSpPr>
        <p:grpSpPr>
          <a:xfrm>
            <a:off x="640454" y="1298424"/>
            <a:ext cx="4894733" cy="4903692"/>
            <a:chOff x="788893" y="1276316"/>
            <a:chExt cx="4894733" cy="5055261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8893" y="1276316"/>
              <a:ext cx="4876330" cy="3100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4755" y="3955931"/>
              <a:ext cx="4858871" cy="23756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0"/>
          <p:cNvSpPr/>
          <p:nvPr/>
        </p:nvSpPr>
        <p:spPr>
          <a:xfrm>
            <a:off x="588064" y="1340527"/>
            <a:ext cx="5022622" cy="487384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Project Introduce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사례소개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224" y="1385667"/>
            <a:ext cx="7401010" cy="4262280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8099501" y="1817668"/>
            <a:ext cx="1440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itchFamily="18" charset="-127"/>
                <a:ea typeface="-윤고딕320" pitchFamily="18" charset="-127"/>
              </a:rPr>
              <a:t>네이버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itchFamily="18" charset="-127"/>
                <a:ea typeface="-윤고딕320" pitchFamily="18" charset="-127"/>
              </a:rPr>
              <a:t> 가계부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20" pitchFamily="18" charset="-127"/>
              <a:ea typeface="-윤고딕32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1222" y="1354608"/>
            <a:ext cx="136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참고기능</a:t>
            </a:r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12026" y="2306127"/>
            <a:ext cx="33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달력에 가계부 등록 기능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14961" y="2827812"/>
            <a:ext cx="33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지출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수입에 대한 통합관리가능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17892" y="3358293"/>
            <a:ext cx="3484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가계부를 월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연간으로 차트에 보여줌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재산 관리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6659" y="1603501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 입  관 리 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 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5322" y="2127794"/>
            <a:ext cx="4391246" cy="3323987"/>
          </a:xfrm>
          <a:prstGeom prst="rect">
            <a:avLst/>
          </a:prstGeom>
          <a:noFill/>
        </p:spPr>
        <p:txBody>
          <a:bodyPr wrap="square" bIns="72000" rtlCol="0">
            <a:spAutoFit/>
          </a:bodyPr>
          <a:lstStyle/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1.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수입 작성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수정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수입을 등록하여 체계적인 경제 관리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흐름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a.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원하는 날짜를 선택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b.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수입금액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내역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분류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메모 등 기록을 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  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작성 내용 및 수정 내용을 기입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c.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저장을 클릭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수입 삭제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-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잘못 등록한 수입에 관한 내용의 삭제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-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흐름 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: </a:t>
            </a: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a.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원하는 날짜를 선택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b.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삭제하고자 하는 내용 옆의 체크박스를 선택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c.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삭제를 클릭하면 삭제 완료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412" y="1631576"/>
            <a:ext cx="7001721" cy="38817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재산 관리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6659" y="1603502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 출  관 리 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 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053" y="1676399"/>
            <a:ext cx="6809254" cy="3693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378996" y="2056686"/>
            <a:ext cx="440187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1.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지출 작성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수정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지출을 등록하여 체계적인 경제 관리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흐름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a.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원하는 날짜를 선택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b.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지출금액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내역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분류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,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메모 등 기록을 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  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작성 내용 및 수정 내용을 기입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c.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저장을 클릭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2.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지출 삭제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-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잘못 등록한 지출에 관한 내용의 삭제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-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흐름 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: </a:t>
            </a: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a.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원하는 날짜를 선택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b.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삭제하고자 하는 내용 옆의 체크박스를 선택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c.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삭제를 클릭하면 삭제 완료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재산 관리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84762" y="1635399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 산  관 리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4334" y="2127794"/>
            <a:ext cx="41665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1. 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예산 관리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예산을 등록하여 체계적인 경제 관리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/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   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흐름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</a:t>
            </a: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a.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원하는 달을 선택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b-1.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분류에 맞게 예산 금액을 기입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b-2.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수정을 원하는 예산 금액을 기입</a:t>
            </a:r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</a:t>
            </a: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c.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저장을 클릭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d.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수정 및 저장 완료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r>
              <a:rPr lang="en-US" altLang="ko-KR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           e. </a:t>
            </a:r>
            <a:r>
              <a:rPr lang="ko-KR" altLang="en-US" sz="1400" dirty="0" smtClean="0">
                <a:ln w="6350"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-윤고딕310" pitchFamily="18" charset="-127"/>
                <a:ea typeface="-윤고딕310" pitchFamily="18" charset="-127"/>
              </a:rPr>
              <a:t>조회를 원하는 달을 선택하면 조회 가능</a:t>
            </a:r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  <a:p>
            <a:endParaRPr lang="en-US" altLang="ko-KR" sz="1400" dirty="0" smtClean="0">
              <a:ln w="6350"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-윤고딕310" pitchFamily="18" charset="-127"/>
              <a:ea typeface="-윤고딕310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4469" y="1649506"/>
            <a:ext cx="5949677" cy="43361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948" y="1500042"/>
            <a:ext cx="6480000" cy="479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55858" y="2537012"/>
            <a:ext cx="3651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일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단위의 일정을 관리할 수 있는 기능 제공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14100" y="2235371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목표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1115" y="1635399"/>
            <a:ext cx="2398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일정관리 </a:t>
            </a:r>
            <a:r>
              <a:rPr lang="en-US" altLang="ko-KR" sz="20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en-US" altLang="ko-KR" sz="9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5913" y="3635120"/>
            <a:ext cx="3651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월간 목표 설정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한 달 동안의 일정 조회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하루 단위의 일정 등록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*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수정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*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삭제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하루 단위의 수입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지출 내역 조회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일일 메모 조회 및 변경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66205" y="3333479"/>
            <a:ext cx="3503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주요 기능</a:t>
            </a:r>
            <a:endParaRPr lang="en-US" altLang="ko-KR" sz="1400" dirty="0" smtClean="0">
              <a:ln>
                <a:solidFill>
                  <a:schemeClr val="tx1">
                    <a:lumMod val="65000"/>
                    <a:lumOff val="3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99300" y="1635399"/>
            <a:ext cx="5805829" cy="2932938"/>
            <a:chOff x="6099300" y="1635399"/>
            <a:chExt cx="5805829" cy="2932938"/>
          </a:xfrm>
        </p:grpSpPr>
        <p:sp>
          <p:nvSpPr>
            <p:cNvPr id="13" name="TextBox 12"/>
            <p:cNvSpPr txBox="1"/>
            <p:nvPr/>
          </p:nvSpPr>
          <p:spPr>
            <a:xfrm>
              <a:off x="7655858" y="2537012"/>
              <a:ext cx="424927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한 달 안에 달성하고 싶은 목표 설정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흐름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: </a:t>
              </a: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 a.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 창 선택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   (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textarea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활성화 및 등록버튼 활성화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)</a:t>
              </a: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b.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 입력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 c.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등록 버튼 클릭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d. (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서버 저장 후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textarea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비활성화 되고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등록 버튼 숨김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51115" y="1635399"/>
              <a:ext cx="239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[ </a:t>
              </a:r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일정관리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]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99300" y="2235371"/>
              <a:ext cx="350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목표 등록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937" y="1463040"/>
            <a:ext cx="6480000" cy="47067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18" name="그룹 31"/>
          <p:cNvGrpSpPr/>
          <p:nvPr/>
        </p:nvGrpSpPr>
        <p:grpSpPr>
          <a:xfrm>
            <a:off x="1416423" y="2940437"/>
            <a:ext cx="6239435" cy="999073"/>
            <a:chOff x="1434352" y="3550021"/>
            <a:chExt cx="6239435" cy="999073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434352" y="3550021"/>
              <a:ext cx="6239435" cy="999073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65014" y="3629750"/>
              <a:ext cx="5989055" cy="808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모서리가 둥근 직사각형 18"/>
          <p:cNvSpPr/>
          <p:nvPr/>
        </p:nvSpPr>
        <p:spPr>
          <a:xfrm>
            <a:off x="1604682" y="2187387"/>
            <a:ext cx="4725780" cy="7052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>
            <a:off x="3747247" y="2734235"/>
            <a:ext cx="421342" cy="3585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6013936" y="2540978"/>
            <a:ext cx="149470" cy="202222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/>
            <a:lightRig rig="flat" dir="t"/>
          </a:scene3d>
          <a:sp3d prstMaterial="plastic"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277" tIns="20277" rIns="20277" bIns="20277" numCol="1" spcCol="1270" rtlCol="0" anchor="ctr" anchorCtr="0">
            <a:noAutofit/>
          </a:bodyPr>
          <a:lstStyle/>
          <a:p>
            <a:pPr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000" b="1" dirty="0" smtClean="0">
              <a:ln w="6350">
                <a:solidFill>
                  <a:schemeClr val="tx1">
                    <a:alpha val="50000"/>
                  </a:schemeClr>
                </a:solidFill>
              </a:ln>
              <a:solidFill>
                <a:schemeClr val="tx1"/>
              </a:solidFill>
              <a:latin typeface="Castellar" pitchFamily="18" charset="0"/>
              <a:ea typeface="-윤고딕3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336" y="1454696"/>
            <a:ext cx="6480000" cy="49436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7251115" y="1635399"/>
            <a:ext cx="4654014" cy="2502051"/>
            <a:chOff x="7251115" y="1635399"/>
            <a:chExt cx="4654014" cy="2502051"/>
          </a:xfrm>
        </p:grpSpPr>
        <p:sp>
          <p:nvSpPr>
            <p:cNvPr id="8" name="TextBox 7"/>
            <p:cNvSpPr txBox="1"/>
            <p:nvPr/>
          </p:nvSpPr>
          <p:spPr>
            <a:xfrm>
              <a:off x="7655858" y="2537012"/>
              <a:ext cx="42492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기준일 표시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기준일이 포함된 모든 일정 리스트 명시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당일의 수입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지출  총 금액 조회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당일 등록된 메모 조회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51115" y="1635399"/>
              <a:ext cx="239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[ </a:t>
              </a:r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일정관리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]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56382" y="2216258"/>
              <a:ext cx="350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선택일 정보 조회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03531" y="2673574"/>
            <a:ext cx="3229610" cy="3093720"/>
            <a:chOff x="2089150" y="2667000"/>
            <a:chExt cx="3229610" cy="309372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2099310" y="2667000"/>
              <a:ext cx="681990" cy="129540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089150" y="2997199"/>
              <a:ext cx="3229610" cy="85344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161030" y="4338319"/>
              <a:ext cx="2096770" cy="12903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109471" y="4328158"/>
              <a:ext cx="969010" cy="1432562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874" y="1479238"/>
            <a:ext cx="6480000" cy="4768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7251115" y="1635399"/>
            <a:ext cx="4654014" cy="4441043"/>
            <a:chOff x="7251115" y="1635399"/>
            <a:chExt cx="4654014" cy="4441043"/>
          </a:xfrm>
        </p:grpSpPr>
        <p:sp>
          <p:nvSpPr>
            <p:cNvPr id="8" name="TextBox 7"/>
            <p:cNvSpPr txBox="1"/>
            <p:nvPr/>
          </p:nvSpPr>
          <p:spPr>
            <a:xfrm>
              <a:off x="7655858" y="2537012"/>
              <a:ext cx="424927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“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일정 추가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”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하는 경우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a. +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버튼  클릭 시 입력 창이 활성화 됨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b.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날짜 지정하는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input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창 선택 시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</a:t>
              </a:r>
              <a:r>
                <a:rPr lang="en-US" altLang="ko-KR" sz="1400" dirty="0" err="1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Datepicker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활성화 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c.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종료일 지정 시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다음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input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창으로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focus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이동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정보 입력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“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일정 변경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”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하는 경우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a.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변경하고자 하는 일정 선택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(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해당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row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의 값들이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input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창으로 변경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)</a:t>
              </a: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b.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위와 동일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- “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메모 변경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”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하는 경우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a.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현재 등록된 메모 값 확인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b.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변경할 값 입력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51115" y="1635399"/>
              <a:ext cx="239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[ </a:t>
              </a:r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일정관리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]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56382" y="2216258"/>
              <a:ext cx="350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선택일 정보 추가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*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변경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2094574" y="3208019"/>
            <a:ext cx="3163226" cy="165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18987" y="3906669"/>
            <a:ext cx="3163226" cy="165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34575" y="4188165"/>
            <a:ext cx="223225" cy="1658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190" y="1380324"/>
            <a:ext cx="6480000" cy="48317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7251115" y="1635399"/>
            <a:ext cx="4654014" cy="2502051"/>
            <a:chOff x="7251115" y="1635399"/>
            <a:chExt cx="4654014" cy="2502051"/>
          </a:xfrm>
        </p:grpSpPr>
        <p:sp>
          <p:nvSpPr>
            <p:cNvPr id="8" name="TextBox 7"/>
            <p:cNvSpPr txBox="1"/>
            <p:nvPr/>
          </p:nvSpPr>
          <p:spPr>
            <a:xfrm>
              <a:off x="7655858" y="2537012"/>
              <a:ext cx="42492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저장 버튼 클릭 시 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a. server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에 저장 후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alert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창으로 알림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b. calendar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에 바로 적용됨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확인 버튼 클릭 시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a.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변경된 값이 있는 경우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계속 진행여부를 묻는 확인 창 활성화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51115" y="1635399"/>
              <a:ext cx="239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[ </a:t>
              </a:r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일정관리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]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56382" y="2216258"/>
              <a:ext cx="350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선택일 정보 추가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*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변경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336189" y="3136381"/>
            <a:ext cx="1564062" cy="11756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68814" y="3796185"/>
            <a:ext cx="927186" cy="7220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1092764">
            <a:off x="4939251" y="3754217"/>
            <a:ext cx="207649" cy="3800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93873" y="2545476"/>
            <a:ext cx="782031" cy="21868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924" y="1358536"/>
            <a:ext cx="6480000" cy="4973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7251115" y="1635399"/>
            <a:ext cx="4654014" cy="2717495"/>
            <a:chOff x="7251115" y="1635399"/>
            <a:chExt cx="4654014" cy="2717495"/>
          </a:xfrm>
        </p:grpSpPr>
        <p:sp>
          <p:nvSpPr>
            <p:cNvPr id="8" name="TextBox 7"/>
            <p:cNvSpPr txBox="1"/>
            <p:nvPr/>
          </p:nvSpPr>
          <p:spPr>
            <a:xfrm>
              <a:off x="7655858" y="2537012"/>
              <a:ext cx="424927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가장 상단의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checkbox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 시 전체 선택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해제 진행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흐름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a.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삭제 대상이 있는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row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의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checkbox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b. –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버튼 클릭 시 삭제 진행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선택한 대상 없는 경우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삭제 대상 없음을 알림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51115" y="1635399"/>
              <a:ext cx="239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[ </a:t>
              </a:r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일정관리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]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56382" y="2216258"/>
              <a:ext cx="350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4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선택일 정보 삭제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2443305" y="2749385"/>
            <a:ext cx="267623" cy="1175691"/>
          </a:xfrm>
          <a:prstGeom prst="roundRect">
            <a:avLst>
              <a:gd name="adj" fmla="val 3274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79316" y="3814392"/>
            <a:ext cx="267623" cy="312300"/>
          </a:xfrm>
          <a:prstGeom prst="roundRect">
            <a:avLst>
              <a:gd name="adj" fmla="val 3274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169335" y="449154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00049" y="337719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Screen Capture</a:t>
            </a:r>
          </a:p>
          <a:p>
            <a:r>
              <a:rPr lang="ko-KR" altLang="en-US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일정 및 보고서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978275" y="6277381"/>
            <a:ext cx="1039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gradFill>
                  <a:gsLst>
                    <a:gs pos="5000">
                      <a:srgbClr val="8CACE0"/>
                    </a:gs>
                    <a:gs pos="84000">
                      <a:srgbClr val="FED3DC"/>
                    </a:gs>
                  </a:gsLst>
                  <a:lin ang="8100000" scaled="1"/>
                </a:gradFill>
                <a:latin typeface="-윤고딕350" panose="02030504000101010101" pitchFamily="18" charset="-127"/>
                <a:ea typeface="-윤고딕350" panose="02030504000101010101" pitchFamily="18" charset="-127"/>
                <a:cs typeface="Arial" panose="020B0604020202020204" pitchFamily="34" charset="0"/>
              </a:rPr>
              <a:t>SALIM</a:t>
            </a:r>
            <a:endParaRPr lang="ko-KR" altLang="en-US" sz="2000" dirty="0">
              <a:gradFill>
                <a:gsLst>
                  <a:gs pos="5000">
                    <a:srgbClr val="8CACE0"/>
                  </a:gs>
                  <a:gs pos="84000">
                    <a:srgbClr val="FED3DC"/>
                  </a:gs>
                </a:gsLst>
                <a:lin ang="8100000" scaled="1"/>
              </a:gradFill>
              <a:latin typeface="-윤고딕350" panose="02030504000101010101" pitchFamily="18" charset="-127"/>
              <a:ea typeface="-윤고딕35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550" y="1423851"/>
            <a:ext cx="6480000" cy="48951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3496235" y="3136381"/>
            <a:ext cx="1280160" cy="12990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71963" y="4321086"/>
            <a:ext cx="843819" cy="7220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8955831">
            <a:off x="2552180" y="3896206"/>
            <a:ext cx="802929" cy="3580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63159" y="2731333"/>
            <a:ext cx="782031" cy="21868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7251115" y="1635399"/>
            <a:ext cx="4654014" cy="3363826"/>
            <a:chOff x="7251115" y="1635399"/>
            <a:chExt cx="4654014" cy="3363826"/>
          </a:xfrm>
        </p:grpSpPr>
        <p:sp>
          <p:nvSpPr>
            <p:cNvPr id="19" name="TextBox 18"/>
            <p:cNvSpPr txBox="1"/>
            <p:nvPr/>
          </p:nvSpPr>
          <p:spPr>
            <a:xfrm>
              <a:off x="7655858" y="2537012"/>
              <a:ext cx="4249271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가장 상단의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checkbox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 시 전체 선택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해제 진행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-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흐름</a:t>
              </a:r>
              <a:endParaRPr lang="en-US" altLang="ko-KR" sz="1400" dirty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a.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삭제 대상이 있는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row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의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checkbox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b. –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버튼 클릭 시 삭제 진행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단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선택한 대상 없는 경우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    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삭제 대상 없음을 알림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c.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삭제 후 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alert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창으로 알림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	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d. </a:t>
              </a:r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calendar</a:t>
              </a:r>
              <a:r>
                <a:rPr lang="ko-KR" altLang="en-US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에 바로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적용됨 </a:t>
              </a:r>
              <a:endParaRPr lang="en-US" altLang="ko-KR" sz="14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51115" y="1635399"/>
              <a:ext cx="2398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[ </a:t>
              </a:r>
              <a:r>
                <a:rPr lang="ko-KR" altLang="en-US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일정관리 </a:t>
              </a:r>
              <a:r>
                <a:rPr lang="en-US" altLang="ko-KR" sz="20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]</a:t>
              </a:r>
              <a:endParaRPr lang="en-US" altLang="ko-KR" sz="900" dirty="0" smtClean="0">
                <a:ln>
                  <a:solidFill>
                    <a:schemeClr val="tx1">
                      <a:lumMod val="65000"/>
                      <a:lumOff val="3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56382" y="2216258"/>
              <a:ext cx="35034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4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 </a:t>
              </a:r>
              <a:r>
                <a:rPr lang="ko-KR" altLang="en-US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선택일 정보 삭제</a:t>
              </a:r>
              <a:r>
                <a:rPr lang="en-US" altLang="ko-KR" sz="1400" dirty="0" smtClean="0">
                  <a:ln>
                    <a:solidFill>
                      <a:schemeClr val="tx1">
                        <a:lumMod val="65000"/>
                        <a:lumOff val="35000"/>
                        <a:alpha val="3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87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2">
              <a:lumMod val="50000"/>
            </a:schemeClr>
          </a:solidFill>
        </a:ln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a:spPr>
      <a:bodyPr spcFirstLastPara="0" vert="horz" wrap="square" lIns="20277" tIns="20277" rIns="20277" bIns="20277" numCol="1" spcCol="1270" rtlCol="0" anchor="ctr" anchorCtr="0">
        <a:noAutofit/>
      </a:bodyPr>
      <a:lstStyle>
        <a:defPPr algn="ctr" defTabSz="488950">
          <a:lnSpc>
            <a:spcPct val="90000"/>
          </a:lnSpc>
          <a:spcBef>
            <a:spcPct val="0"/>
          </a:spcBef>
          <a:spcAft>
            <a:spcPct val="35000"/>
          </a:spcAft>
          <a:defRPr sz="1000" b="1" dirty="0" smtClean="0">
            <a:ln w="6350">
              <a:solidFill>
                <a:schemeClr val="tx1">
                  <a:alpha val="50000"/>
                </a:schemeClr>
              </a:solidFill>
            </a:ln>
            <a:solidFill>
              <a:schemeClr val="tx1"/>
            </a:solidFill>
            <a:latin typeface="Castellar" pitchFamily="18" charset="0"/>
            <a:ea typeface="-윤고딕320" pitchFamily="18" charset="-127"/>
          </a:defRPr>
        </a:defPPr>
      </a:lstStyle>
      <a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hemeClr val="accent1">
            <a:hueOff val="0"/>
            <a:satOff val="0"/>
            <a:lumOff val="0"/>
            <a:alphaOff val="0"/>
          </a:schemeClr>
        </a:fillRef>
        <a:effectRef idx="1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200" dirty="0" smtClean="0">
            <a:ln w="6350">
              <a:solidFill>
                <a:schemeClr val="bg2">
                  <a:lumMod val="50000"/>
                  <a:alpha val="30000"/>
                </a:schemeClr>
              </a:solidFill>
            </a:ln>
            <a:solidFill>
              <a:schemeClr val="bg2">
                <a:lumMod val="25000"/>
              </a:schemeClr>
            </a:solidFill>
            <a:latin typeface="-윤고딕310" pitchFamily="18" charset="-127"/>
            <a:ea typeface="-윤고딕310" pitchFamily="18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5465</Words>
  <Application>Microsoft Office PowerPoint</Application>
  <PresentationFormat>사용자 지정</PresentationFormat>
  <Paragraphs>1463</Paragraphs>
  <Slides>115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6" baseType="lpstr">
      <vt:lpstr>굴림</vt:lpstr>
      <vt:lpstr>Arial</vt:lpstr>
      <vt:lpstr>-윤고딕350</vt:lpstr>
      <vt:lpstr>-윤고딕320</vt:lpstr>
      <vt:lpstr>Century Gothic</vt:lpstr>
      <vt:lpstr>-윤고딕340</vt:lpstr>
      <vt:lpstr>Castellar</vt:lpstr>
      <vt:lpstr>-윤고딕310</vt:lpstr>
      <vt:lpstr>맑은 고딕</vt:lpstr>
      <vt:lpstr>-윤고딕330</vt:lpstr>
      <vt:lpstr>Office 테마</vt:lpstr>
      <vt:lpstr>Java OpenSource Framework 와 안드로이드개발자 양성과정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kosta</cp:lastModifiedBy>
  <cp:revision>536</cp:revision>
  <dcterms:created xsi:type="dcterms:W3CDTF">2016-05-17T14:33:56Z</dcterms:created>
  <dcterms:modified xsi:type="dcterms:W3CDTF">2017-02-24T01:58:05Z</dcterms:modified>
  <cp:contentStatus/>
</cp:coreProperties>
</file>